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5.xml" ContentType="application/vnd.openxmlformats-officedocument.theme+xml"/>
  <Override PartName="/ppt/slideLayouts/slideLayout47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0" r:id="rId2"/>
    <p:sldMasterId id="2147483702" r:id="rId3"/>
    <p:sldMasterId id="2147483714" r:id="rId4"/>
    <p:sldMasterId id="2147483726" r:id="rId5"/>
    <p:sldMasterId id="2147483738" r:id="rId6"/>
  </p:sldMasterIdLst>
  <p:notesMasterIdLst>
    <p:notesMasterId r:id="rId42"/>
  </p:notesMasterIdLst>
  <p:sldIdLst>
    <p:sldId id="322" r:id="rId7"/>
    <p:sldId id="323" r:id="rId8"/>
    <p:sldId id="324" r:id="rId9"/>
    <p:sldId id="325" r:id="rId10"/>
    <p:sldId id="326" r:id="rId11"/>
    <p:sldId id="327" r:id="rId12"/>
    <p:sldId id="328" r:id="rId13"/>
    <p:sldId id="329" r:id="rId14"/>
    <p:sldId id="330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31" r:id="rId23"/>
    <p:sldId id="308" r:id="rId24"/>
    <p:sldId id="309" r:id="rId25"/>
    <p:sldId id="310" r:id="rId26"/>
    <p:sldId id="311" r:id="rId27"/>
    <p:sldId id="312" r:id="rId28"/>
    <p:sldId id="313" r:id="rId29"/>
    <p:sldId id="314" r:id="rId30"/>
    <p:sldId id="256" r:id="rId31"/>
    <p:sldId id="304" r:id="rId32"/>
    <p:sldId id="295" r:id="rId33"/>
    <p:sldId id="306" r:id="rId34"/>
    <p:sldId id="305" r:id="rId35"/>
    <p:sldId id="296" r:id="rId36"/>
    <p:sldId id="298" r:id="rId37"/>
    <p:sldId id="299" r:id="rId38"/>
    <p:sldId id="300" r:id="rId39"/>
    <p:sldId id="332" r:id="rId40"/>
    <p:sldId id="333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662" autoAdjust="0"/>
    <p:restoredTop sz="94660"/>
  </p:normalViewPr>
  <p:slideViewPr>
    <p:cSldViewPr snapToGrid="0">
      <p:cViewPr varScale="1">
        <p:scale>
          <a:sx n="73" d="100"/>
          <a:sy n="73" d="100"/>
        </p:scale>
        <p:origin x="39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slide" Target="slides/slide3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presProps" Target="presProps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jpeg>
</file>

<file path=ppt/media/image34.png>
</file>

<file path=ppt/media/image35.png>
</file>

<file path=ppt/media/image36.jpg>
</file>

<file path=ppt/media/image37.jpeg>
</file>

<file path=ppt/media/image38.jpeg>
</file>

<file path=ppt/media/image39.jpeg>
</file>

<file path=ppt/media/image4.png>
</file>

<file path=ppt/media/image40.jpe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7FF9B9-F536-4595-B1CE-037E9BCFFC53}" type="datetimeFigureOut">
              <a:rPr lang="en-US" smtClean="0"/>
              <a:t>17-07-2018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F2D2C-F518-4813-8AE0-269E05AC0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36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B99F79-7E42-4FC1-B2ED-438905FCF06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00548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states.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B99F79-7E42-4FC1-B2ED-438905FCF06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9594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d8ac0f2d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d8ac0f2d7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g3d8ac0f2d7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1418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9" name="Google Shape;57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0716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7042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14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6481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d8ac0f2d7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3d8ac0f2d7_0_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g3d8ac0f2d7_0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15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554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5" name="Google Shape;60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1465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714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0" y="200177"/>
            <a:ext cx="12192000" cy="7757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55674156-3125-48CE-B7AD-16F5FF6CA05A}"/>
              </a:ext>
            </a:extLst>
          </p:cNvPr>
          <p:cNvSpPr/>
          <p:nvPr userDrawn="1"/>
        </p:nvSpPr>
        <p:spPr>
          <a:xfrm>
            <a:off x="0" y="6597352"/>
            <a:ext cx="12192000" cy="2606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BEA53C6E-B822-48C1-AE43-123E9E431F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0" y="1005381"/>
            <a:ext cx="12192000" cy="419379"/>
          </a:xfrm>
          <a:prstGeom prst="rect">
            <a:avLst/>
          </a:prstGeom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Subtitle in this line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9917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848801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74121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9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1367616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285038" y="1828800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697039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3909449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083271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16398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56565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5144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03066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283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17-07-2018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83313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18029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60466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73749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71076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26508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2682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7787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6549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44679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6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18" name="Shape 1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11189604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7411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7007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47639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1383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58770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03926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4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1" name="Google Shape;271;p4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72" name="Google Shape;272;p4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73" name="Google Shape;273;p4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43891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44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7" name="Google Shape;277;p44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8" name="Google Shape;278;p44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9" name="Google Shape;279;p44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0" name="Google Shape;280;p4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1" name="Google Shape;281;p4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2" name="Google Shape;282;p4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418001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Google Shape;285;p4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6" name="Google Shape;286;p45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7" name="Google Shape;287;p4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8" name="Google Shape;288;p45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9" name="Google Shape;289;p4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096508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6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" name="Google Shape;292;p46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3" name="Google Shape;293;p4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94" name="Google Shape;294;p46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95" name="Google Shape;295;p4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4774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263634809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47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9" name="Google Shape;299;p4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0" name="Google Shape;300;p47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1" name="Google Shape;301;p4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91365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4" name="Google Shape;304;p4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5" name="Google Shape;305;p4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6" name="Google Shape;306;p4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03853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09" name="Google Shape;309;p4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10" name="Google Shape;310;p4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374460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0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3" name="Google Shape;313;p50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4" name="Google Shape;314;p50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5" name="Google Shape;315;p5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16" name="Google Shape;316;p50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17" name="Google Shape;317;p5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09509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1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0" name="Google Shape;320;p51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1" name="Google Shape;321;p51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2" name="Google Shape;322;p5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23" name="Google Shape;323;p5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24" name="Google Shape;324;p5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094036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7" name="Google Shape;327;p52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9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8" name="Google Shape;328;p5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29" name="Google Shape;329;p5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30" name="Google Shape;330;p5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872077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3"/>
          <p:cNvSpPr txBox="1">
            <a:spLocks noGrp="1"/>
          </p:cNvSpPr>
          <p:nvPr>
            <p:ph type="title"/>
          </p:nvPr>
        </p:nvSpPr>
        <p:spPr>
          <a:xfrm rot="5400000">
            <a:off x="7285038" y="1828800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3" name="Google Shape;333;p53"/>
          <p:cNvSpPr txBox="1">
            <a:spLocks noGrp="1"/>
          </p:cNvSpPr>
          <p:nvPr>
            <p:ph type="body" idx="1"/>
          </p:nvPr>
        </p:nvSpPr>
        <p:spPr>
          <a:xfrm rot="5400000">
            <a:off x="1697039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4" name="Google Shape;334;p5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35" name="Google Shape;335;p5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336" name="Google Shape;336;p5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807875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88888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15576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408777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448390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3218182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361487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3627397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068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4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endParaRPr lang="en-US" kern="0"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-US" kern="0" smtClean="0"/>
              <a:pPr>
                <a:buClr>
                  <a:srgbClr val="000000"/>
                </a:buClr>
              </a:pPr>
              <a:t>‹#›</a:t>
            </a:fld>
            <a:endParaRPr lang="en-US" kern="0"/>
          </a:p>
        </p:txBody>
      </p:sp>
    </p:spTree>
    <p:extLst>
      <p:ext uri="{BB962C8B-B14F-4D97-AF65-F5344CB8AC3E}">
        <p14:creationId xmlns:p14="http://schemas.microsoft.com/office/powerpoint/2010/main" val="115802882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D8BD707-D9CF-40AE-B4C6-C98DA3205C09}" type="datetimeFigureOut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17-07-2018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cs typeface="Arial"/>
                <a:sym typeface="Arial"/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1676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77A3F-5619-4FAB-9F17-2CA6AD15FD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17-07-2018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2DE6D0-4478-4E51-BB35-A06B8DFA963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4" name="Google Shape;264;p4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5" name="Google Shape;265;p4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66" name="Google Shape;266;p4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tabLst/>
              <a:defRPr/>
            </a:pPr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67" name="Google Shape;267;p4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000000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Calibri"/>
                <a:buNone/>
                <a:tabLst/>
                <a:defRPr/>
              </a:pPr>
              <a:t>‹#›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7579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44831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7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jpeg"/><Relationship Id="rId4" Type="http://schemas.openxmlformats.org/officeDocument/2006/relationships/image" Target="../media/image39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286001"/>
            <a:ext cx="7772400" cy="1679575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Adobe Garamond Pro Bold" pitchFamily="18" charset="0"/>
              </a:rPr>
              <a:t>Computer Vision and Neural Machine Interface for Upper Limb Prostheses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1905001" y="4800600"/>
            <a:ext cx="3886199" cy="1371600"/>
          </a:xfrm>
        </p:spPr>
        <p:txBody>
          <a:bodyPr/>
          <a:lstStyle/>
          <a:p>
            <a:r>
              <a:rPr lang="en-US" b="1" i="1" dirty="0">
                <a:solidFill>
                  <a:schemeClr val="tx2">
                    <a:lumMod val="75000"/>
                  </a:schemeClr>
                </a:solidFill>
              </a:rPr>
              <a:t>Supervised by:</a:t>
            </a:r>
          </a:p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Dr.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Meena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AbdelMaseeh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816436" y="4308763"/>
            <a:ext cx="3200400" cy="213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800" b="1" i="1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Team members: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Abdelrahman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Hamza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Calibri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Ghadir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Moemen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Calibri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Hanna Nabil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Mostafa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F497D">
                    <a:lumMod val="75000"/>
                  </a:srgbClr>
                </a:solidFill>
                <a:effectLst/>
                <a:uLnTx/>
                <a:uFillTx/>
                <a:latin typeface="Calibri"/>
                <a:cs typeface="+mn-cs"/>
              </a:rPr>
              <a:t>Elwafa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F497D">
                  <a:lumMod val="75000"/>
                </a:srgbClr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2" y="304800"/>
            <a:ext cx="1324737" cy="144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550" y="426244"/>
            <a:ext cx="1918651" cy="1204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4404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EMG Module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927" y="1620983"/>
            <a:ext cx="6336146" cy="475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94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EMG Module: Block diagram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6" name="Google Shape;566;p82"/>
          <p:cNvSpPr/>
          <p:nvPr/>
        </p:nvSpPr>
        <p:spPr>
          <a:xfrm rot="10800000">
            <a:off x="9901036" y="3737376"/>
            <a:ext cx="830700" cy="13257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67" name="Google Shape;567;p82"/>
          <p:cNvSpPr/>
          <p:nvPr/>
        </p:nvSpPr>
        <p:spPr>
          <a:xfrm>
            <a:off x="6558637" y="4567105"/>
            <a:ext cx="830700" cy="4242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68" name="Google Shape;568;p82"/>
          <p:cNvSpPr/>
          <p:nvPr/>
        </p:nvSpPr>
        <p:spPr>
          <a:xfrm>
            <a:off x="2775427" y="2760075"/>
            <a:ext cx="694800" cy="30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69" name="Google Shape;569;p82"/>
          <p:cNvSpPr/>
          <p:nvPr/>
        </p:nvSpPr>
        <p:spPr>
          <a:xfrm>
            <a:off x="5696277" y="2760075"/>
            <a:ext cx="694800" cy="30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70" name="Google Shape;570;p82"/>
          <p:cNvSpPr/>
          <p:nvPr/>
        </p:nvSpPr>
        <p:spPr>
          <a:xfrm>
            <a:off x="8643577" y="2760075"/>
            <a:ext cx="694800" cy="30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604797" y="237050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EMG Dataset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558645" y="237050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Preprocessing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/>
            </a: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</a:b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505945" y="2345818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Data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Windowing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9453245" y="235967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Feature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Extraction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7545037" y="4311258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Classification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4359275" y="4311258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Class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Label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9449738" y="2359672"/>
            <a:ext cx="2022764" cy="1079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Feature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Extraction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8384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6" grpId="0" animBg="1"/>
      <p:bldP spid="567" grpId="0" animBg="1"/>
      <p:bldP spid="568" grpId="0" animBg="1"/>
      <p:bldP spid="569" grpId="0" animBg="1"/>
      <p:bldP spid="570" grpId="0" animBg="1"/>
      <p:bldP spid="2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83"/>
          <p:cNvSpPr txBox="1">
            <a:spLocks noGrp="1"/>
          </p:cNvSpPr>
          <p:nvPr>
            <p:ph type="title"/>
          </p:nvPr>
        </p:nvSpPr>
        <p:spPr>
          <a:xfrm>
            <a:off x="1981200" y="274649"/>
            <a:ext cx="8229600" cy="10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EMG Module: Dataset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2" name="Google Shape;582;p8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5775" y="1820551"/>
            <a:ext cx="8760426" cy="4913725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83"/>
          <p:cNvSpPr txBox="1"/>
          <p:nvPr/>
        </p:nvSpPr>
        <p:spPr>
          <a:xfrm>
            <a:off x="1981200" y="1201850"/>
            <a:ext cx="73389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NInaPro Dataset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084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4"/>
          <p:cNvSpPr txBox="1"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EMG Module: Methodology</a:t>
            </a:r>
            <a:endParaRPr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84"/>
          <p:cNvSpPr txBox="1">
            <a:spLocks noGrp="1"/>
          </p:cNvSpPr>
          <p:nvPr>
            <p:ph type="body" idx="1"/>
          </p:nvPr>
        </p:nvSpPr>
        <p:spPr>
          <a:xfrm>
            <a:off x="1981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1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Windowing of MES</a:t>
            </a:r>
            <a:endParaRPr sz="2400" b="1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0" name="Google Shape;590;p84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82400" y="2610900"/>
            <a:ext cx="4550400" cy="37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84"/>
          <p:cNvSpPr txBox="1">
            <a:spLocks noGrp="1"/>
          </p:cNvSpPr>
          <p:nvPr>
            <p:ph type="body" idx="3"/>
          </p:nvPr>
        </p:nvSpPr>
        <p:spPr>
          <a:xfrm>
            <a:off x="6169026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20"/>
              <a:buFont typeface="Arial"/>
              <a:buNone/>
            </a:pPr>
            <a:r>
              <a:rPr lang="en-US" sz="2220" b="1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Overlapping Increased Accuracy</a:t>
            </a:r>
            <a:endParaRPr sz="2220" b="1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2" name="Google Shape;592;p84"/>
          <p:cNvPicPr preferRelativeResize="0">
            <a:picLocks noGrp="1"/>
          </p:cNvPicPr>
          <p:nvPr>
            <p:ph type="body" idx="4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6345775" y="2590800"/>
            <a:ext cx="4456500" cy="3786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7934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9" grpId="0" build="p"/>
      <p:bldP spid="591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EMG Module: </a:t>
            </a:r>
            <a:r>
              <a:rPr lang="en-US" dirty="0" smtClean="0"/>
              <a:t>Feature Extraction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7314" y="1752560"/>
            <a:ext cx="10972800" cy="4525963"/>
          </a:xfrm>
        </p:spPr>
        <p:txBody>
          <a:bodyPr/>
          <a:lstStyle/>
          <a:p>
            <a:r>
              <a:rPr lang="en-US" sz="2400" dirty="0"/>
              <a:t>Mean Absolute </a:t>
            </a:r>
            <a:r>
              <a:rPr lang="en-US" sz="2400" dirty="0" smtClean="0"/>
              <a:t>Value </a:t>
            </a:r>
          </a:p>
          <a:p>
            <a:endParaRPr lang="en-US" sz="2400" dirty="0"/>
          </a:p>
          <a:p>
            <a:r>
              <a:rPr lang="en-US" sz="2400" dirty="0"/>
              <a:t>Zero </a:t>
            </a:r>
            <a:r>
              <a:rPr lang="en-US" sz="2400" dirty="0" smtClean="0"/>
              <a:t>Crossings    </a:t>
            </a:r>
          </a:p>
          <a:p>
            <a:endParaRPr lang="en-US" sz="2400" dirty="0"/>
          </a:p>
          <a:p>
            <a:r>
              <a:rPr lang="en-US" sz="2400" dirty="0"/>
              <a:t>Slope Sign </a:t>
            </a:r>
            <a:r>
              <a:rPr lang="en-US" sz="2400" dirty="0" smtClean="0"/>
              <a:t>Changes</a:t>
            </a:r>
          </a:p>
          <a:p>
            <a:endParaRPr lang="en-US" sz="2400" dirty="0"/>
          </a:p>
          <a:p>
            <a:r>
              <a:rPr lang="en-US" sz="2400" dirty="0"/>
              <a:t>Waveform Length                                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4262767"/>
            <a:ext cx="2110654" cy="11274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3593528"/>
            <a:ext cx="6933463" cy="6217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1586302"/>
            <a:ext cx="3382210" cy="87645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78" y="2753953"/>
            <a:ext cx="5366472" cy="394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8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85"/>
          <p:cNvSpPr txBox="1">
            <a:spLocks noGrp="1"/>
          </p:cNvSpPr>
          <p:nvPr>
            <p:ph type="title"/>
          </p:nvPr>
        </p:nvSpPr>
        <p:spPr>
          <a:xfrm>
            <a:off x="609600" y="309988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EMG Module: Classifier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9" name="Google Shape;599;p85"/>
          <p:cNvSpPr txBox="1">
            <a:spLocks noGrp="1"/>
          </p:cNvSpPr>
          <p:nvPr>
            <p:ph type="body" idx="1"/>
          </p:nvPr>
        </p:nvSpPr>
        <p:spPr>
          <a:xfrm>
            <a:off x="574088" y="1590663"/>
            <a:ext cx="5386800" cy="639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3000" dirty="0"/>
              <a:t>KNN</a:t>
            </a:r>
            <a:endParaRPr sz="3000" dirty="0"/>
          </a:p>
        </p:txBody>
      </p:sp>
      <p:pic>
        <p:nvPicPr>
          <p:cNvPr id="600" name="Google Shape;600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2501825"/>
            <a:ext cx="5169740" cy="3526100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85"/>
          <p:cNvSpPr txBox="1">
            <a:spLocks noGrp="1"/>
          </p:cNvSpPr>
          <p:nvPr>
            <p:ph type="body" idx="1"/>
          </p:nvPr>
        </p:nvSpPr>
        <p:spPr>
          <a:xfrm>
            <a:off x="6195600" y="1590663"/>
            <a:ext cx="5386800" cy="6399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3000" dirty="0"/>
              <a:t>SVM</a:t>
            </a:r>
            <a:endParaRPr sz="3000" dirty="0"/>
          </a:p>
        </p:txBody>
      </p:sp>
      <p:pic>
        <p:nvPicPr>
          <p:cNvPr id="602" name="Google Shape;602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5188" y="2501825"/>
            <a:ext cx="5027625" cy="35929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825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1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86"/>
          <p:cNvSpPr txBox="1">
            <a:spLocks noGrp="1"/>
          </p:cNvSpPr>
          <p:nvPr>
            <p:ph type="title"/>
          </p:nvPr>
        </p:nvSpPr>
        <p:spPr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EMG Module: Results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86"/>
          <p:cNvSpPr txBox="1"/>
          <p:nvPr/>
        </p:nvSpPr>
        <p:spPr>
          <a:xfrm>
            <a:off x="1872263" y="1343325"/>
            <a:ext cx="86079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Results of NINAPRO dataset</a:t>
            </a: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9" name="Google Shape;609;p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82914" y="2032725"/>
            <a:ext cx="5006904" cy="45758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0801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728" y="15730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CV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19201"/>
            <a:ext cx="12155055" cy="5638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8064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CV Module: Methodology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16" y="1867415"/>
            <a:ext cx="7297169" cy="3991532"/>
          </a:xfrm>
        </p:spPr>
      </p:pic>
    </p:spTree>
    <p:extLst>
      <p:ext uri="{BB962C8B-B14F-4D97-AF65-F5344CB8AC3E}">
        <p14:creationId xmlns:p14="http://schemas.microsoft.com/office/powerpoint/2010/main" val="142413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CV Module: ALOI Dataset</a:t>
            </a:r>
            <a:endParaRPr lang="en-US" dirty="0"/>
          </a:p>
        </p:txBody>
      </p:sp>
      <p:pic>
        <p:nvPicPr>
          <p:cNvPr id="4" name="Shape 142"/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95600" y="1752600"/>
            <a:ext cx="6553200" cy="4343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16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rtl="0"/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lvl="0" algn="l" rtl="0"/>
            <a:r>
              <a:rPr lang="en-US" dirty="0"/>
              <a:t>GP sponsor:  </a:t>
            </a:r>
            <a:r>
              <a:rPr lang="en-US" dirty="0" err="1" smtClean="0"/>
              <a:t>IHub</a:t>
            </a:r>
            <a:r>
              <a:rPr lang="en-US" dirty="0" smtClean="0"/>
              <a:t>. </a:t>
            </a:r>
          </a:p>
          <a:p>
            <a:pPr algn="l" rtl="0"/>
            <a:r>
              <a:rPr lang="en-US" dirty="0"/>
              <a:t>Problem definition</a:t>
            </a:r>
            <a:r>
              <a:rPr lang="en-US" dirty="0" smtClean="0"/>
              <a:t>.</a:t>
            </a:r>
            <a:endParaRPr lang="en-US" dirty="0"/>
          </a:p>
          <a:p>
            <a:pPr lvl="0" algn="l" rtl="0"/>
            <a:r>
              <a:rPr lang="en-US" dirty="0" smtClean="0"/>
              <a:t>System design.</a:t>
            </a:r>
            <a:endParaRPr lang="en-US" dirty="0"/>
          </a:p>
          <a:p>
            <a:pPr lvl="0" algn="l" rtl="0"/>
            <a:r>
              <a:rPr lang="en-US" dirty="0" smtClean="0"/>
              <a:t>Integration algorithm.</a:t>
            </a:r>
          </a:p>
          <a:p>
            <a:pPr lvl="0" algn="l" rtl="0"/>
            <a:r>
              <a:rPr lang="en-US" dirty="0" smtClean="0"/>
              <a:t>EMG module.</a:t>
            </a:r>
          </a:p>
          <a:p>
            <a:pPr lvl="0" algn="l" rtl="0"/>
            <a:r>
              <a:rPr lang="en-US" dirty="0" smtClean="0"/>
              <a:t>CV module.</a:t>
            </a:r>
          </a:p>
          <a:p>
            <a:r>
              <a:rPr lang="en-US" dirty="0"/>
              <a:t>Real-time system</a:t>
            </a:r>
            <a:r>
              <a:rPr lang="en-US" dirty="0" smtClean="0"/>
              <a:t>.</a:t>
            </a:r>
          </a:p>
          <a:p>
            <a:pPr lvl="0" algn="l" rtl="0"/>
            <a:r>
              <a:rPr lang="en-US" dirty="0" smtClean="0"/>
              <a:t>System implementation.</a:t>
            </a:r>
          </a:p>
          <a:p>
            <a:pPr lvl="0" algn="l" rtl="0"/>
            <a:r>
              <a:rPr lang="en-US" dirty="0" smtClean="0"/>
              <a:t>Future sight</a:t>
            </a:r>
            <a:endParaRPr lang="en-US" dirty="0"/>
          </a:p>
          <a:p>
            <a:pPr algn="l" rtl="0"/>
            <a:r>
              <a:rPr lang="en-US" dirty="0"/>
              <a:t>Gained </a:t>
            </a:r>
            <a:r>
              <a:rPr lang="en-US" dirty="0" smtClean="0"/>
              <a:t>skills.</a:t>
            </a:r>
            <a:endParaRPr lang="en-US" dirty="0"/>
          </a:p>
          <a:p>
            <a:pPr algn="l" rtl="0"/>
            <a:r>
              <a:rPr lang="en-US" dirty="0" smtClean="0"/>
              <a:t>Team contribution.</a:t>
            </a:r>
            <a:endParaRPr lang="en-US" dirty="0"/>
          </a:p>
          <a:p>
            <a:pPr lvl="0" algn="l" rt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7821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CV Module: </a:t>
            </a:r>
            <a:r>
              <a:rPr lang="en-US" dirty="0" smtClean="0"/>
              <a:t>ALOI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72 pictures at 5 </a:t>
            </a:r>
            <a:r>
              <a:rPr lang="en-US" dirty="0"/>
              <a:t>intervals against a black </a:t>
            </a:r>
            <a:r>
              <a:rPr lang="en-US" dirty="0" smtClean="0"/>
              <a:t>background</a:t>
            </a:r>
          </a:p>
          <a:p>
            <a:endParaRPr lang="en-US" dirty="0" smtClean="0"/>
          </a:p>
          <a:p>
            <a:r>
              <a:rPr lang="en-US" dirty="0" smtClean="0"/>
              <a:t>124.5 </a:t>
            </a:r>
            <a:r>
              <a:rPr lang="en-US" dirty="0"/>
              <a:t>cm distance and 30 cm altitude from the objects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1000 </a:t>
            </a:r>
            <a:r>
              <a:rPr lang="en-US" dirty="0" err="1" smtClean="0"/>
              <a:t>obj</a:t>
            </a:r>
            <a:r>
              <a:rPr lang="en-US" dirty="0" smtClean="0"/>
              <a:t> </a:t>
            </a:r>
            <a:r>
              <a:rPr lang="en-US" dirty="0" smtClean="0">
                <a:sym typeface="Wingdings" pitchFamily="2" charset="2"/>
              </a:rPr>
              <a:t> 750 </a:t>
            </a:r>
            <a:r>
              <a:rPr lang="en-US" dirty="0" err="1" smtClean="0">
                <a:sym typeface="Wingdings" pitchFamily="2" charset="2"/>
              </a:rPr>
              <a:t>obj</a:t>
            </a:r>
            <a:r>
              <a:rPr lang="en-US" dirty="0" smtClean="0">
                <a:sym typeface="Wingdings" pitchFamily="2" charset="2"/>
              </a:rPr>
              <a:t>  473 </a:t>
            </a:r>
            <a:r>
              <a:rPr lang="en-US" dirty="0" err="1" smtClean="0">
                <a:sym typeface="Wingdings" pitchFamily="2" charset="2"/>
              </a:rPr>
              <a:t>obj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98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CV Module: Architecture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202332"/>
            <a:ext cx="8229600" cy="3321698"/>
          </a:xfrm>
        </p:spPr>
      </p:pic>
    </p:spTree>
    <p:extLst>
      <p:ext uri="{BB962C8B-B14F-4D97-AF65-F5344CB8AC3E}">
        <p14:creationId xmlns:p14="http://schemas.microsoft.com/office/powerpoint/2010/main" val="29857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CV Module: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Preprocessing: </a:t>
            </a:r>
          </a:p>
          <a:p>
            <a:pPr marL="0" indent="0">
              <a:buNone/>
            </a:pPr>
            <a:r>
              <a:rPr lang="en-US" sz="2500" dirty="0"/>
              <a:t>gray-scale </a:t>
            </a:r>
            <a:r>
              <a:rPr lang="en-US" sz="2500" dirty="0">
                <a:sym typeface="Wingdings" pitchFamily="2" charset="2"/>
              </a:rPr>
              <a:t> Normalization  Resize(</a:t>
            </a:r>
            <a:r>
              <a:rPr lang="en-US" sz="2500" dirty="0"/>
              <a:t>768×576 to 36x48)</a:t>
            </a:r>
          </a:p>
          <a:p>
            <a:pPr marL="0" indent="0">
              <a:buNone/>
            </a:pPr>
            <a:endParaRPr lang="en-US" sz="2500" dirty="0"/>
          </a:p>
          <a:p>
            <a:r>
              <a:rPr lang="en-US" dirty="0" smtClean="0"/>
              <a:t>CNN Architecture, Two layers:</a:t>
            </a:r>
          </a:p>
          <a:p>
            <a:pPr marL="0" indent="0">
              <a:buNone/>
            </a:pPr>
            <a:r>
              <a:rPr lang="en-US" sz="2500" dirty="0"/>
              <a:t>Five kernels (5x5) </a:t>
            </a:r>
            <a:r>
              <a:rPr lang="en-US" sz="2500" dirty="0">
                <a:sym typeface="Wingdings" pitchFamily="2" charset="2"/>
              </a:rPr>
              <a:t> max pooling by factor 2 </a:t>
            </a:r>
            <a:endParaRPr lang="en-US" sz="2500" dirty="0"/>
          </a:p>
          <a:p>
            <a:endParaRPr lang="en-US" sz="2500" dirty="0"/>
          </a:p>
          <a:p>
            <a:r>
              <a:rPr lang="en-US" dirty="0" smtClean="0"/>
              <a:t>Activation function: </a:t>
            </a:r>
            <a:r>
              <a:rPr lang="en-US" dirty="0" err="1" smtClean="0"/>
              <a:t>ReLU</a:t>
            </a:r>
            <a:endParaRPr lang="en-US" dirty="0"/>
          </a:p>
          <a:p>
            <a:r>
              <a:rPr lang="en-US" dirty="0" smtClean="0"/>
              <a:t>Optimizer: Adam</a:t>
            </a:r>
          </a:p>
          <a:p>
            <a:r>
              <a:rPr lang="en-US" dirty="0" smtClean="0"/>
              <a:t>Python library: </a:t>
            </a:r>
            <a:r>
              <a:rPr lang="en-US" dirty="0" err="1" smtClean="0"/>
              <a:t>Keras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50299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CV Module: </a:t>
            </a:r>
            <a:r>
              <a:rPr lang="en-US" dirty="0"/>
              <a:t>C</a:t>
            </a:r>
            <a:r>
              <a:rPr lang="en-US" dirty="0" smtClean="0"/>
              <a:t>ommon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u="sng" dirty="0" smtClean="0"/>
              <a:t>Imbalanced Classes</a:t>
            </a:r>
          </a:p>
          <a:p>
            <a:pPr marL="0" indent="0">
              <a:buNone/>
            </a:pPr>
            <a:r>
              <a:rPr lang="en-US" sz="2000" dirty="0"/>
              <a:t>Suggested Solution: Re-Sampling the Dataset.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u="sng" dirty="0" err="1" smtClean="0"/>
              <a:t>Overfitting</a:t>
            </a:r>
            <a:endParaRPr lang="en-US" b="1" u="sng" dirty="0"/>
          </a:p>
          <a:p>
            <a:pPr marL="0" indent="0">
              <a:buNone/>
            </a:pPr>
            <a:r>
              <a:rPr lang="en-US" sz="2000" dirty="0"/>
              <a:t>Suggested Solution: Dropout Regularization.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966" y="3124200"/>
            <a:ext cx="2838730" cy="3210468"/>
          </a:xfrm>
          <a:prstGeom prst="rect">
            <a:avLst/>
          </a:prstGeom>
        </p:spPr>
      </p:pic>
      <p:pic>
        <p:nvPicPr>
          <p:cNvPr id="6" name="Picture 5" descr="Image result for overfitti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1" y="3124201"/>
            <a:ext cx="2855595" cy="32104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7745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CV Module: Results</a:t>
            </a:r>
            <a:endParaRPr lang="en-US" dirty="0"/>
          </a:p>
        </p:txBody>
      </p:sp>
      <p:pic>
        <p:nvPicPr>
          <p:cNvPr id="1026" name="Picture 2" descr="D:\4th\GP\finallllllll\cv_result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1619730"/>
            <a:ext cx="4953000" cy="4486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31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Real-time Syste</a:t>
            </a:r>
            <a:r>
              <a:rPr lang="en-US" dirty="0"/>
              <a:t>m</a:t>
            </a:r>
          </a:p>
        </p:txBody>
      </p:sp>
      <p:sp>
        <p:nvSpPr>
          <p:cNvPr id="131" name="사각형: 둥근 위쪽 모서리 130">
            <a:extLst>
              <a:ext uri="{FF2B5EF4-FFF2-40B4-BE49-F238E27FC236}">
                <a16:creationId xmlns:a16="http://schemas.microsoft.com/office/drawing/2014/main" id="{C08580B8-0AB3-4DA4-9187-5973C667ECF6}"/>
              </a:ext>
            </a:extLst>
          </p:cNvPr>
          <p:cNvSpPr/>
          <p:nvPr/>
        </p:nvSpPr>
        <p:spPr>
          <a:xfrm rot="16200000">
            <a:off x="1619440" y="1995189"/>
            <a:ext cx="1215172" cy="2390459"/>
          </a:xfrm>
          <a:prstGeom prst="round2SameRect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2" name="Right Arrow 6">
            <a:extLst>
              <a:ext uri="{FF2B5EF4-FFF2-40B4-BE49-F238E27FC236}">
                <a16:creationId xmlns:a16="http://schemas.microsoft.com/office/drawing/2014/main" id="{AF414331-CB9F-43F5-899E-B9CFB5FE979A}"/>
              </a:ext>
            </a:extLst>
          </p:cNvPr>
          <p:cNvSpPr/>
          <p:nvPr/>
        </p:nvSpPr>
        <p:spPr>
          <a:xfrm>
            <a:off x="8760019" y="1999275"/>
            <a:ext cx="2560093" cy="2392268"/>
          </a:xfrm>
          <a:prstGeom prst="rightArrow">
            <a:avLst>
              <a:gd name="adj1" fmla="val 50000"/>
              <a:gd name="adj2" fmla="val 49531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Rectangle 7">
            <a:extLst>
              <a:ext uri="{FF2B5EF4-FFF2-40B4-BE49-F238E27FC236}">
                <a16:creationId xmlns:a16="http://schemas.microsoft.com/office/drawing/2014/main" id="{4B9D61BA-0458-42E5-AC2C-736F0B545F11}"/>
              </a:ext>
            </a:extLst>
          </p:cNvPr>
          <p:cNvSpPr/>
          <p:nvPr/>
        </p:nvSpPr>
        <p:spPr>
          <a:xfrm>
            <a:off x="7016051" y="2581173"/>
            <a:ext cx="1756176" cy="12184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Rectangle 8">
            <a:extLst>
              <a:ext uri="{FF2B5EF4-FFF2-40B4-BE49-F238E27FC236}">
                <a16:creationId xmlns:a16="http://schemas.microsoft.com/office/drawing/2014/main" id="{DCA5AA32-831B-4F55-AE45-7BB13B034AC8}"/>
              </a:ext>
            </a:extLst>
          </p:cNvPr>
          <p:cNvSpPr/>
          <p:nvPr/>
        </p:nvSpPr>
        <p:spPr>
          <a:xfrm>
            <a:off x="5176266" y="2586445"/>
            <a:ext cx="1846492" cy="12132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Rectangle 9">
            <a:extLst>
              <a:ext uri="{FF2B5EF4-FFF2-40B4-BE49-F238E27FC236}">
                <a16:creationId xmlns:a16="http://schemas.microsoft.com/office/drawing/2014/main" id="{05A6BF8E-5D73-4246-97F6-B611C222C72C}"/>
              </a:ext>
            </a:extLst>
          </p:cNvPr>
          <p:cNvSpPr/>
          <p:nvPr/>
        </p:nvSpPr>
        <p:spPr>
          <a:xfrm>
            <a:off x="3423768" y="2581173"/>
            <a:ext cx="1752498" cy="12184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Oval 12">
            <a:extLst>
              <a:ext uri="{FF2B5EF4-FFF2-40B4-BE49-F238E27FC236}">
                <a16:creationId xmlns:a16="http://schemas.microsoft.com/office/drawing/2014/main" id="{1C78191B-85BA-4B9C-8C2C-195C4C93AC52}"/>
              </a:ext>
            </a:extLst>
          </p:cNvPr>
          <p:cNvSpPr/>
          <p:nvPr/>
        </p:nvSpPr>
        <p:spPr>
          <a:xfrm>
            <a:off x="4027133" y="4276813"/>
            <a:ext cx="566192" cy="5661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Oval 13">
            <a:extLst>
              <a:ext uri="{FF2B5EF4-FFF2-40B4-BE49-F238E27FC236}">
                <a16:creationId xmlns:a16="http://schemas.microsoft.com/office/drawing/2014/main" id="{EAA3A102-CA78-484E-ABF3-FC9213636C2B}"/>
              </a:ext>
            </a:extLst>
          </p:cNvPr>
          <p:cNvSpPr/>
          <p:nvPr/>
        </p:nvSpPr>
        <p:spPr>
          <a:xfrm>
            <a:off x="1967980" y="4309217"/>
            <a:ext cx="566192" cy="5661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Oval 14">
            <a:extLst>
              <a:ext uri="{FF2B5EF4-FFF2-40B4-BE49-F238E27FC236}">
                <a16:creationId xmlns:a16="http://schemas.microsoft.com/office/drawing/2014/main" id="{96701449-9991-44C0-87DD-2C7C11070803}"/>
              </a:ext>
            </a:extLst>
          </p:cNvPr>
          <p:cNvSpPr/>
          <p:nvPr/>
        </p:nvSpPr>
        <p:spPr>
          <a:xfrm>
            <a:off x="7492904" y="4335480"/>
            <a:ext cx="566192" cy="56619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Oval 15">
            <a:extLst>
              <a:ext uri="{FF2B5EF4-FFF2-40B4-BE49-F238E27FC236}">
                <a16:creationId xmlns:a16="http://schemas.microsoft.com/office/drawing/2014/main" id="{22AA412F-5EC3-4B86-A2CA-9A27AD60089F}"/>
              </a:ext>
            </a:extLst>
          </p:cNvPr>
          <p:cNvSpPr/>
          <p:nvPr/>
        </p:nvSpPr>
        <p:spPr>
          <a:xfrm>
            <a:off x="9194652" y="4291733"/>
            <a:ext cx="566192" cy="5661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Oval 16">
            <a:extLst>
              <a:ext uri="{FF2B5EF4-FFF2-40B4-BE49-F238E27FC236}">
                <a16:creationId xmlns:a16="http://schemas.microsoft.com/office/drawing/2014/main" id="{1E9C8492-8E58-421E-94CB-E3F525DE54E8}"/>
              </a:ext>
            </a:extLst>
          </p:cNvPr>
          <p:cNvSpPr/>
          <p:nvPr/>
        </p:nvSpPr>
        <p:spPr>
          <a:xfrm>
            <a:off x="5793492" y="4278494"/>
            <a:ext cx="566192" cy="5661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BBDAD512-82B2-46E6-B0A2-9C55C7D4E4DA}"/>
              </a:ext>
            </a:extLst>
          </p:cNvPr>
          <p:cNvSpPr txBox="1"/>
          <p:nvPr/>
        </p:nvSpPr>
        <p:spPr>
          <a:xfrm>
            <a:off x="1371600" y="4897136"/>
            <a:ext cx="15986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MYO </a:t>
            </a:r>
            <a:r>
              <a:rPr lang="en-US" altLang="ko-KR" sz="15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ArmBand</a:t>
            </a:r>
            <a:endParaRPr lang="ko-KR" altLang="en-US" sz="15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D5DC7133-2EDB-48C7-8E7C-7D1A6B11E485}"/>
              </a:ext>
            </a:extLst>
          </p:cNvPr>
          <p:cNvSpPr txBox="1"/>
          <p:nvPr/>
        </p:nvSpPr>
        <p:spPr>
          <a:xfrm>
            <a:off x="3258515" y="4813927"/>
            <a:ext cx="194736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Machine Learning Model</a:t>
            </a:r>
          </a:p>
          <a:p>
            <a:pPr algn="ctr"/>
            <a:endParaRPr lang="ko-KR" altLang="en-US" sz="15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37751DCC-8F9B-4718-AB61-899940F81A30}"/>
              </a:ext>
            </a:extLst>
          </p:cNvPr>
          <p:cNvSpPr txBox="1"/>
          <p:nvPr/>
        </p:nvSpPr>
        <p:spPr>
          <a:xfrm>
            <a:off x="7075262" y="4981952"/>
            <a:ext cx="14382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Keras</a:t>
            </a:r>
            <a:endParaRPr lang="en-US" altLang="ko-KR" sz="1500" b="1" dirty="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algn="ctr"/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(</a:t>
            </a:r>
            <a:r>
              <a:rPr lang="en-US" altLang="ko-KR" sz="15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TensorFlow</a:t>
            </a:r>
            <a:r>
              <a:rPr lang="en-US" altLang="ko-KR" sz="15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)</a:t>
            </a:r>
            <a:endParaRPr lang="ko-KR" altLang="en-US" sz="15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A01E12F5-2725-470E-A4D1-2F9B66331879}"/>
              </a:ext>
            </a:extLst>
          </p:cNvPr>
          <p:cNvSpPr txBox="1"/>
          <p:nvPr/>
        </p:nvSpPr>
        <p:spPr>
          <a:xfrm>
            <a:off x="8826914" y="4916907"/>
            <a:ext cx="183428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Pinch</a:t>
            </a:r>
            <a:endParaRPr lang="en-US" altLang="ko-KR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Palmar Neutral</a:t>
            </a:r>
            <a:endParaRPr lang="en-US" altLang="ko-KR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Tripod</a:t>
            </a:r>
            <a:endParaRPr lang="en-US" altLang="ko-KR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3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Palmar Pronated</a:t>
            </a:r>
            <a:endParaRPr lang="ko-KR" altLang="en-US" sz="13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  <a:p>
            <a:pPr algn="ctr"/>
            <a:endParaRPr lang="ko-KR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59" name="그룹 158">
            <a:extLst>
              <a:ext uri="{FF2B5EF4-FFF2-40B4-BE49-F238E27FC236}">
                <a16:creationId xmlns:a16="http://schemas.microsoft.com/office/drawing/2014/main" id="{A6B89175-A7BD-4151-B7EB-E3FFC2A302B6}"/>
              </a:ext>
            </a:extLst>
          </p:cNvPr>
          <p:cNvGrpSpPr/>
          <p:nvPr/>
        </p:nvGrpSpPr>
        <p:grpSpPr>
          <a:xfrm>
            <a:off x="9453964" y="1250488"/>
            <a:ext cx="2611484" cy="3311512"/>
            <a:chOff x="9269085" y="1796874"/>
            <a:chExt cx="2023576" cy="2818138"/>
          </a:xfrm>
        </p:grpSpPr>
        <p:sp>
          <p:nvSpPr>
            <p:cNvPr id="160" name="Bent Arrow 3">
              <a:extLst>
                <a:ext uri="{FF2B5EF4-FFF2-40B4-BE49-F238E27FC236}">
                  <a16:creationId xmlns:a16="http://schemas.microsoft.com/office/drawing/2014/main" id="{2FBB11B3-A649-493B-9887-CEA216AFA59B}"/>
                </a:ext>
              </a:extLst>
            </p:cNvPr>
            <p:cNvSpPr/>
            <p:nvPr/>
          </p:nvSpPr>
          <p:spPr>
            <a:xfrm rot="5400000" flipH="1">
              <a:off x="9882191" y="3204542"/>
              <a:ext cx="1440111" cy="1380829"/>
            </a:xfrm>
            <a:custGeom>
              <a:avLst/>
              <a:gdLst/>
              <a:ahLst/>
              <a:cxnLst/>
              <a:rect l="l" t="t" r="r" b="b"/>
              <a:pathLst>
                <a:path w="1440111" h="1380829">
                  <a:moveTo>
                    <a:pt x="1440111" y="138902"/>
                  </a:moveTo>
                  <a:lnTo>
                    <a:pt x="1241357" y="0"/>
                  </a:lnTo>
                  <a:lnTo>
                    <a:pt x="1241357" y="84353"/>
                  </a:lnTo>
                  <a:lnTo>
                    <a:pt x="783117" y="84353"/>
                  </a:lnTo>
                  <a:cubicBezTo>
                    <a:pt x="359541" y="84353"/>
                    <a:pt x="14508" y="420645"/>
                    <a:pt x="1347" y="840829"/>
                  </a:cubicBezTo>
                  <a:lnTo>
                    <a:pt x="0" y="840829"/>
                  </a:lnTo>
                  <a:lnTo>
                    <a:pt x="0" y="1380829"/>
                  </a:lnTo>
                  <a:lnTo>
                    <a:pt x="108001" y="1380829"/>
                  </a:lnTo>
                  <a:lnTo>
                    <a:pt x="108001" y="868680"/>
                  </a:lnTo>
                  <a:lnTo>
                    <a:pt x="109100" y="868680"/>
                  </a:lnTo>
                  <a:lnTo>
                    <a:pt x="109100" y="867468"/>
                  </a:lnTo>
                  <a:cubicBezTo>
                    <a:pt x="109100" y="495219"/>
                    <a:pt x="410868" y="193451"/>
                    <a:pt x="783117" y="193451"/>
                  </a:cubicBezTo>
                  <a:lnTo>
                    <a:pt x="1241357" y="193451"/>
                  </a:lnTo>
                  <a:lnTo>
                    <a:pt x="1241357" y="27780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62" name="Bent Arrow 38">
              <a:extLst>
                <a:ext uri="{FF2B5EF4-FFF2-40B4-BE49-F238E27FC236}">
                  <a16:creationId xmlns:a16="http://schemas.microsoft.com/office/drawing/2014/main" id="{D2F0F542-E8BA-4CDB-B488-E650B7D12B60}"/>
                </a:ext>
              </a:extLst>
            </p:cNvPr>
            <p:cNvSpPr/>
            <p:nvPr/>
          </p:nvSpPr>
          <p:spPr>
            <a:xfrm flipH="1">
              <a:off x="9269085" y="1796874"/>
              <a:ext cx="1938914" cy="1243421"/>
            </a:xfrm>
            <a:custGeom>
              <a:avLst/>
              <a:gdLst/>
              <a:ahLst/>
              <a:cxnLst/>
              <a:rect l="l" t="t" r="r" b="b"/>
              <a:pathLst>
                <a:path w="1938914" h="1243421">
                  <a:moveTo>
                    <a:pt x="1740160" y="0"/>
                  </a:moveTo>
                  <a:lnTo>
                    <a:pt x="1740160" y="84353"/>
                  </a:lnTo>
                  <a:lnTo>
                    <a:pt x="783115" y="84353"/>
                  </a:lnTo>
                  <a:cubicBezTo>
                    <a:pt x="361590" y="84353"/>
                    <a:pt x="17849" y="417396"/>
                    <a:pt x="1653" y="834742"/>
                  </a:cubicBezTo>
                  <a:lnTo>
                    <a:pt x="1" y="834742"/>
                  </a:lnTo>
                  <a:lnTo>
                    <a:pt x="1" y="867448"/>
                  </a:lnTo>
                  <a:lnTo>
                    <a:pt x="0" y="867468"/>
                  </a:lnTo>
                  <a:lnTo>
                    <a:pt x="0" y="868680"/>
                  </a:lnTo>
                  <a:lnTo>
                    <a:pt x="1" y="868680"/>
                  </a:lnTo>
                  <a:lnTo>
                    <a:pt x="1" y="1243421"/>
                  </a:lnTo>
                  <a:lnTo>
                    <a:pt x="108001" y="1243421"/>
                  </a:lnTo>
                  <a:lnTo>
                    <a:pt x="108001" y="868680"/>
                  </a:lnTo>
                  <a:lnTo>
                    <a:pt x="109098" y="868680"/>
                  </a:lnTo>
                  <a:lnTo>
                    <a:pt x="109098" y="867468"/>
                  </a:lnTo>
                  <a:cubicBezTo>
                    <a:pt x="109098" y="495219"/>
                    <a:pt x="410866" y="193451"/>
                    <a:pt x="783115" y="193451"/>
                  </a:cubicBezTo>
                  <a:lnTo>
                    <a:pt x="1740160" y="193451"/>
                  </a:lnTo>
                  <a:lnTo>
                    <a:pt x="1740160" y="277804"/>
                  </a:lnTo>
                  <a:lnTo>
                    <a:pt x="1938914" y="1389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164" name="Straight Connector 48">
            <a:extLst>
              <a:ext uri="{FF2B5EF4-FFF2-40B4-BE49-F238E27FC236}">
                <a16:creationId xmlns:a16="http://schemas.microsoft.com/office/drawing/2014/main" id="{C00B80C4-605D-4986-97E9-31BD51317240}"/>
              </a:ext>
            </a:extLst>
          </p:cNvPr>
          <p:cNvCxnSpPr/>
          <p:nvPr/>
        </p:nvCxnSpPr>
        <p:spPr>
          <a:xfrm>
            <a:off x="2251076" y="3876726"/>
            <a:ext cx="0" cy="427219"/>
          </a:xfrm>
          <a:prstGeom prst="line">
            <a:avLst/>
          </a:prstGeom>
          <a:ln w="25400">
            <a:solidFill>
              <a:schemeClr val="accent1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49">
            <a:extLst>
              <a:ext uri="{FF2B5EF4-FFF2-40B4-BE49-F238E27FC236}">
                <a16:creationId xmlns:a16="http://schemas.microsoft.com/office/drawing/2014/main" id="{DDBAABD2-8D6A-46FB-865F-0C94CA550544}"/>
              </a:ext>
            </a:extLst>
          </p:cNvPr>
          <p:cNvCxnSpPr/>
          <p:nvPr/>
        </p:nvCxnSpPr>
        <p:spPr>
          <a:xfrm>
            <a:off x="4300016" y="3839197"/>
            <a:ext cx="0" cy="427219"/>
          </a:xfrm>
          <a:prstGeom prst="line">
            <a:avLst/>
          </a:prstGeom>
          <a:ln w="25400">
            <a:solidFill>
              <a:schemeClr val="accent2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50">
            <a:extLst>
              <a:ext uri="{FF2B5EF4-FFF2-40B4-BE49-F238E27FC236}">
                <a16:creationId xmlns:a16="http://schemas.microsoft.com/office/drawing/2014/main" id="{11FCC97B-7E4E-47C8-8127-BAC3133C50A0}"/>
              </a:ext>
            </a:extLst>
          </p:cNvPr>
          <p:cNvCxnSpPr/>
          <p:nvPr/>
        </p:nvCxnSpPr>
        <p:spPr>
          <a:xfrm>
            <a:off x="6069536" y="3839198"/>
            <a:ext cx="0" cy="427219"/>
          </a:xfrm>
          <a:prstGeom prst="line">
            <a:avLst/>
          </a:prstGeom>
          <a:ln w="25400">
            <a:solidFill>
              <a:schemeClr val="accent3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51">
            <a:extLst>
              <a:ext uri="{FF2B5EF4-FFF2-40B4-BE49-F238E27FC236}">
                <a16:creationId xmlns:a16="http://schemas.microsoft.com/office/drawing/2014/main" id="{B80077A4-6927-4109-9B71-0FDA456AD44E}"/>
              </a:ext>
            </a:extLst>
          </p:cNvPr>
          <p:cNvCxnSpPr/>
          <p:nvPr/>
        </p:nvCxnSpPr>
        <p:spPr>
          <a:xfrm>
            <a:off x="7794400" y="3851275"/>
            <a:ext cx="0" cy="427219"/>
          </a:xfrm>
          <a:prstGeom prst="line">
            <a:avLst/>
          </a:prstGeom>
          <a:ln w="25400">
            <a:solidFill>
              <a:schemeClr val="accent4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52">
            <a:extLst>
              <a:ext uri="{FF2B5EF4-FFF2-40B4-BE49-F238E27FC236}">
                <a16:creationId xmlns:a16="http://schemas.microsoft.com/office/drawing/2014/main" id="{E2349F96-287A-4F8D-99A1-6F2A8AB443B1}"/>
              </a:ext>
            </a:extLst>
          </p:cNvPr>
          <p:cNvCxnSpPr/>
          <p:nvPr/>
        </p:nvCxnSpPr>
        <p:spPr>
          <a:xfrm>
            <a:off x="9484556" y="3851274"/>
            <a:ext cx="0" cy="427219"/>
          </a:xfrm>
          <a:prstGeom prst="line">
            <a:avLst/>
          </a:prstGeom>
          <a:ln w="25400">
            <a:solidFill>
              <a:schemeClr val="accent5"/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id="{913B27C5-3511-4DA0-AE65-CC98118E35AB}"/>
              </a:ext>
            </a:extLst>
          </p:cNvPr>
          <p:cNvSpPr txBox="1"/>
          <p:nvPr/>
        </p:nvSpPr>
        <p:spPr>
          <a:xfrm>
            <a:off x="1170768" y="2990363"/>
            <a:ext cx="2261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EMG Acquisition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3483130" y="2855569"/>
            <a:ext cx="1562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EMG Classifier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5332506" y="2869767"/>
            <a:ext cx="1562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Camera Orders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7108177" y="2678450"/>
            <a:ext cx="15623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Computer Vision Classifier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910D820-EEE4-488B-B269-993FF5786516}"/>
              </a:ext>
            </a:extLst>
          </p:cNvPr>
          <p:cNvSpPr txBox="1"/>
          <p:nvPr/>
        </p:nvSpPr>
        <p:spPr>
          <a:xfrm>
            <a:off x="8881601" y="2963290"/>
            <a:ext cx="1724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Grasp Type </a:t>
            </a:r>
            <a:endParaRPr lang="en-US" altLang="ko-KR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389" y="4345203"/>
            <a:ext cx="494220" cy="4942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558" y="4316806"/>
            <a:ext cx="497121" cy="4971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074" y="4345203"/>
            <a:ext cx="504802" cy="504802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A01E12F5-2725-470E-A4D1-2F9B66331879}"/>
              </a:ext>
            </a:extLst>
          </p:cNvPr>
          <p:cNvSpPr txBox="1"/>
          <p:nvPr/>
        </p:nvSpPr>
        <p:spPr>
          <a:xfrm>
            <a:off x="5264022" y="4869863"/>
            <a:ext cx="201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System Power 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Confirmation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Cancellation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System Power OFF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3" t="42013" r="38162" b="22844"/>
          <a:stretch/>
        </p:blipFill>
        <p:spPr>
          <a:xfrm>
            <a:off x="4074872" y="4427993"/>
            <a:ext cx="470711" cy="315570"/>
          </a:xfrm>
          <a:prstGeom prst="rect">
            <a:avLst/>
          </a:prstGeom>
        </p:spPr>
      </p:pic>
      <p:pic>
        <p:nvPicPr>
          <p:cNvPr id="80" name="Shape 14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6">
            <a:alphaModFix/>
          </a:blip>
          <a:srcRect l="77210" t="53686" r="3099" b="20787"/>
          <a:stretch/>
        </p:blipFill>
        <p:spPr>
          <a:xfrm>
            <a:off x="9231443" y="4391543"/>
            <a:ext cx="517887" cy="401919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01E12F5-2725-470E-A4D1-2F9B66331879}"/>
              </a:ext>
            </a:extLst>
          </p:cNvPr>
          <p:cNvSpPr txBox="1"/>
          <p:nvPr/>
        </p:nvSpPr>
        <p:spPr>
          <a:xfrm>
            <a:off x="3320941" y="5336020"/>
            <a:ext cx="2011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Finger Spread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Wrist Extension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Wrist Ulnar Deviation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Rest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45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Implementation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sz="2800" b="1" dirty="0" smtClean="0"/>
              <a:t>Components 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35577" y="1557640"/>
            <a:ext cx="9457509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31800">
              <a:spcBef>
                <a:spcPts val="640"/>
              </a:spcBef>
              <a:buClr>
                <a:srgbClr val="000000"/>
              </a:buClr>
              <a:buSzPts val="3200"/>
              <a:buFont typeface="Arial"/>
              <a:buChar char="•"/>
            </a:pP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Raspberry-Pi 3 Model </a:t>
            </a: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B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MYO </a:t>
            </a:r>
            <a:r>
              <a:rPr lang="en-US" sz="3200" kern="0" dirty="0" err="1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ArmBand</a:t>
            </a: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 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Raspberry Bluetooth 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USB Camera</a:t>
            </a:r>
            <a:endParaRPr lang="en-US" sz="3200" kern="0" dirty="0">
              <a:solidFill>
                <a:srgbClr val="000000"/>
              </a:solidFill>
              <a:latin typeface="Calibri"/>
              <a:cs typeface="Calibri"/>
              <a:sym typeface="Calibri"/>
            </a:endParaRPr>
          </a:p>
          <a:p>
            <a:pPr marL="457200" lvl="0" indent="-431800">
              <a:spcBef>
                <a:spcPts val="640"/>
              </a:spcBef>
              <a:buClr>
                <a:srgbClr val="000000"/>
              </a:buClr>
              <a:buSzPts val="3200"/>
              <a:buFont typeface="Arial"/>
              <a:buChar char="•"/>
            </a:pP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PC</a:t>
            </a: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: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MYO </a:t>
            </a:r>
            <a:r>
              <a:rPr lang="en-US" sz="3200" kern="0" dirty="0" err="1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ArmBand</a:t>
            </a: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 </a:t>
            </a: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MYO USB </a:t>
            </a:r>
            <a:r>
              <a:rPr lang="en-US" sz="3200" kern="0" dirty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Bluetooth </a:t>
            </a:r>
            <a:endParaRPr lang="en-US" sz="3200" kern="0" dirty="0" smtClean="0">
              <a:solidFill>
                <a:srgbClr val="000000"/>
              </a:solidFill>
              <a:latin typeface="Calibri"/>
              <a:cs typeface="Calibri"/>
              <a:sym typeface="Calibri"/>
            </a:endParaRPr>
          </a:p>
          <a:p>
            <a:pPr marL="939800" lvl="1" indent="-457200">
              <a:spcBef>
                <a:spcPts val="640"/>
              </a:spcBef>
              <a:buClr>
                <a:srgbClr val="000000"/>
              </a:buClr>
              <a:buSzPts val="3200"/>
              <a:buFont typeface="Wingdings" panose="05000000000000000000" pitchFamily="2" charset="2"/>
              <a:buChar char="§"/>
            </a:pPr>
            <a:r>
              <a:rPr lang="en-US" sz="3200" kern="0" dirty="0" smtClean="0">
                <a:solidFill>
                  <a:srgbClr val="000000"/>
                </a:solidFill>
                <a:latin typeface="Calibri"/>
                <a:cs typeface="Calibri"/>
                <a:sym typeface="Calibri"/>
              </a:rPr>
              <a:t>HD Webcam Camera </a:t>
            </a:r>
            <a:endParaRPr lang="en-US" sz="3200" kern="0" dirty="0">
              <a:solidFill>
                <a:srgbClr val="000000"/>
              </a:solidFill>
              <a:latin typeface="Calibri"/>
              <a:cs typeface="Calibri"/>
              <a:sym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9502" y="996364"/>
            <a:ext cx="2500993" cy="16100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419" y="4567405"/>
            <a:ext cx="1749667" cy="984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198" y="2180579"/>
            <a:ext cx="1292888" cy="14063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000" y="2606446"/>
            <a:ext cx="1184693" cy="119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56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9054"/>
            <a:ext cx="10972800" cy="1143000"/>
          </a:xfrm>
        </p:spPr>
        <p:txBody>
          <a:bodyPr/>
          <a:lstStyle/>
          <a:p>
            <a:r>
              <a:rPr lang="en-US" dirty="0"/>
              <a:t>EMG </a:t>
            </a:r>
            <a:r>
              <a:rPr lang="en-US" dirty="0" smtClean="0"/>
              <a:t>Acquisition in Real-time 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1227" y="964801"/>
            <a:ext cx="11482251" cy="5486400"/>
          </a:xfrm>
        </p:spPr>
        <p:txBody>
          <a:bodyPr/>
          <a:lstStyle/>
          <a:p>
            <a:r>
              <a:rPr lang="en-US" dirty="0" smtClean="0"/>
              <a:t>Open MYO </a:t>
            </a:r>
          </a:p>
          <a:p>
            <a:r>
              <a:rPr lang="en-US" dirty="0" smtClean="0"/>
              <a:t>EMG Training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smtClean="0"/>
              <a:t>Our Protocol</a:t>
            </a:r>
          </a:p>
          <a:p>
            <a:endParaRPr lang="en-US" dirty="0"/>
          </a:p>
          <a:p>
            <a:pPr marL="25400" indent="0">
              <a:buNone/>
            </a:pPr>
            <a:endParaRPr lang="en-US" dirty="0" smtClean="0"/>
          </a:p>
          <a:p>
            <a:pPr marL="25400" indent="0">
              <a:buNone/>
            </a:pPr>
            <a:endParaRPr lang="en-US" dirty="0" smtClean="0"/>
          </a:p>
          <a:p>
            <a:r>
              <a:rPr lang="en-US" dirty="0" smtClean="0"/>
              <a:t>EMG Testing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EMG Classifier in Real-time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§"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9" t="656" r="6745"/>
          <a:stretch/>
        </p:blipFill>
        <p:spPr>
          <a:xfrm>
            <a:off x="8477799" y="4065636"/>
            <a:ext cx="3104601" cy="2278305"/>
          </a:xfrm>
          <a:prstGeom prst="rect">
            <a:avLst/>
          </a:prstGeom>
        </p:spPr>
      </p:pic>
      <p:sp>
        <p:nvSpPr>
          <p:cNvPr id="18" name="Rectangle 44">
            <a:extLst>
              <a:ext uri="{FF2B5EF4-FFF2-40B4-BE49-F238E27FC236}">
                <a16:creationId xmlns:a16="http://schemas.microsoft.com/office/drawing/2014/main" id="{1964E7A9-2143-493D-98E6-9992613ED04B}"/>
              </a:ext>
            </a:extLst>
          </p:cNvPr>
          <p:cNvSpPr/>
          <p:nvPr/>
        </p:nvSpPr>
        <p:spPr>
          <a:xfrm>
            <a:off x="9268695" y="2744647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E6260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19" name="Rectangle 44">
            <a:extLst>
              <a:ext uri="{FF2B5EF4-FFF2-40B4-BE49-F238E27FC236}">
                <a16:creationId xmlns:a16="http://schemas.microsoft.com/office/drawing/2014/main" id="{BDD2666E-909E-4729-A280-474E64A8E3C7}"/>
              </a:ext>
            </a:extLst>
          </p:cNvPr>
          <p:cNvSpPr/>
          <p:nvPr/>
        </p:nvSpPr>
        <p:spPr>
          <a:xfrm>
            <a:off x="7583687" y="2734300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FBA2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9C3589-FABB-4A06-84CF-A1A4822D7639}"/>
              </a:ext>
            </a:extLst>
          </p:cNvPr>
          <p:cNvSpPr txBox="1"/>
          <p:nvPr/>
        </p:nvSpPr>
        <p:spPr>
          <a:xfrm>
            <a:off x="7811735" y="2952077"/>
            <a:ext cx="1323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Classifier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1" name="Rectangle 44">
            <a:extLst>
              <a:ext uri="{FF2B5EF4-FFF2-40B4-BE49-F238E27FC236}">
                <a16:creationId xmlns:a16="http://schemas.microsoft.com/office/drawing/2014/main" id="{74F674A9-0224-4C2A-8499-64AF34822805}"/>
              </a:ext>
            </a:extLst>
          </p:cNvPr>
          <p:cNvSpPr/>
          <p:nvPr/>
        </p:nvSpPr>
        <p:spPr>
          <a:xfrm>
            <a:off x="5898678" y="2737749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90C22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2" name="Rectangle 44">
            <a:extLst>
              <a:ext uri="{FF2B5EF4-FFF2-40B4-BE49-F238E27FC236}">
                <a16:creationId xmlns:a16="http://schemas.microsoft.com/office/drawing/2014/main" id="{4B6A6A7C-2646-4EFE-AD92-61D2446ABA16}"/>
              </a:ext>
            </a:extLst>
          </p:cNvPr>
          <p:cNvSpPr/>
          <p:nvPr/>
        </p:nvSpPr>
        <p:spPr>
          <a:xfrm>
            <a:off x="4213669" y="2741198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07A39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3" name="Rectangle 44">
            <a:extLst>
              <a:ext uri="{FF2B5EF4-FFF2-40B4-BE49-F238E27FC236}">
                <a16:creationId xmlns:a16="http://schemas.microsoft.com/office/drawing/2014/main" id="{9F7ACB6D-6D7E-4DC3-B79A-8ADBA55CE9C0}"/>
              </a:ext>
            </a:extLst>
          </p:cNvPr>
          <p:cNvSpPr/>
          <p:nvPr/>
        </p:nvSpPr>
        <p:spPr>
          <a:xfrm>
            <a:off x="2528660" y="2744647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0680C3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4" name="Rectangle 44">
            <a:extLst>
              <a:ext uri="{FF2B5EF4-FFF2-40B4-BE49-F238E27FC236}">
                <a16:creationId xmlns:a16="http://schemas.microsoft.com/office/drawing/2014/main" id="{12DBCA18-0611-44C6-A6D4-F417859D9B45}"/>
              </a:ext>
            </a:extLst>
          </p:cNvPr>
          <p:cNvSpPr/>
          <p:nvPr/>
        </p:nvSpPr>
        <p:spPr>
          <a:xfrm>
            <a:off x="843651" y="2748096"/>
            <a:ext cx="1948164" cy="750198"/>
          </a:xfrm>
          <a:custGeom>
            <a:avLst/>
            <a:gdLst/>
            <a:ahLst/>
            <a:cxnLst/>
            <a:rect l="l" t="t" r="r" b="b"/>
            <a:pathLst>
              <a:path w="1856605" h="770880">
                <a:moveTo>
                  <a:pt x="0" y="0"/>
                </a:moveTo>
                <a:lnTo>
                  <a:pt x="1393607" y="0"/>
                </a:lnTo>
                <a:lnTo>
                  <a:pt x="1393607" y="120149"/>
                </a:lnTo>
                <a:lnTo>
                  <a:pt x="1544030" y="120149"/>
                </a:lnTo>
                <a:lnTo>
                  <a:pt x="1544030" y="240"/>
                </a:lnTo>
                <a:lnTo>
                  <a:pt x="1856605" y="385440"/>
                </a:lnTo>
                <a:lnTo>
                  <a:pt x="1544030" y="770640"/>
                </a:lnTo>
                <a:lnTo>
                  <a:pt x="1544030" y="650731"/>
                </a:lnTo>
                <a:lnTo>
                  <a:pt x="1393607" y="650731"/>
                </a:lnTo>
                <a:lnTo>
                  <a:pt x="1393607" y="770880"/>
                </a:lnTo>
                <a:lnTo>
                  <a:pt x="0" y="770880"/>
                </a:lnTo>
                <a:close/>
              </a:path>
            </a:pathLst>
          </a:custGeom>
          <a:solidFill>
            <a:sysClr val="window" lastClr="FFFFFF"/>
          </a:solidFill>
          <a:ln w="63500" cap="flat" cmpd="sng" algn="ctr">
            <a:solidFill>
              <a:srgbClr val="57687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5" name="직사각형 113">
            <a:extLst>
              <a:ext uri="{FF2B5EF4-FFF2-40B4-BE49-F238E27FC236}">
                <a16:creationId xmlns:a16="http://schemas.microsoft.com/office/drawing/2014/main" id="{31511553-7225-4FAE-BE0B-E24BDB949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9304" y="2924733"/>
            <a:ext cx="124950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Arial"/>
                <a:cs typeface="Arial" charset="0"/>
              </a:rPr>
              <a:t>Samples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2B27EE-E1DC-49A1-8FF3-9415DC9022DF}"/>
              </a:ext>
            </a:extLst>
          </p:cNvPr>
          <p:cNvSpPr txBox="1"/>
          <p:nvPr/>
        </p:nvSpPr>
        <p:spPr>
          <a:xfrm>
            <a:off x="2884218" y="2813577"/>
            <a:ext cx="797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Save File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19AE64-B7F1-4FC8-B8EE-DE1A5EC144D6}"/>
              </a:ext>
            </a:extLst>
          </p:cNvPr>
          <p:cNvSpPr txBox="1"/>
          <p:nvPr/>
        </p:nvSpPr>
        <p:spPr>
          <a:xfrm>
            <a:off x="4425008" y="2833525"/>
            <a:ext cx="1166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Prepare Data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D4F939A-7A16-46E8-89A9-7D77452A9302}"/>
              </a:ext>
            </a:extLst>
          </p:cNvPr>
          <p:cNvSpPr txBox="1"/>
          <p:nvPr/>
        </p:nvSpPr>
        <p:spPr>
          <a:xfrm>
            <a:off x="6087821" y="2813575"/>
            <a:ext cx="1362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Feature Extraction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FFAD94-16B0-4004-B64C-46CE8197FF02}"/>
              </a:ext>
            </a:extLst>
          </p:cNvPr>
          <p:cNvSpPr txBox="1"/>
          <p:nvPr/>
        </p:nvSpPr>
        <p:spPr>
          <a:xfrm>
            <a:off x="9554453" y="2813576"/>
            <a:ext cx="1001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0000">
                    <a:lumMod val="75000"/>
                    <a:lumOff val="25000"/>
                  </a:srgbClr>
                </a:solidFill>
                <a:cs typeface="Arial" pitchFamily="34" charset="0"/>
              </a:rPr>
              <a:t>Save Model</a:t>
            </a:r>
            <a:endParaRPr lang="ko-KR" altLang="en-US" b="1" dirty="0">
              <a:solidFill>
                <a:srgbClr val="000000">
                  <a:lumMod val="75000"/>
                  <a:lumOff val="25000"/>
                </a:srgb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731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EMG Classifier in Real-time</a:t>
            </a:r>
          </a:p>
        </p:txBody>
      </p:sp>
      <p:sp>
        <p:nvSpPr>
          <p:cNvPr id="53" name="Text Placeholder 52"/>
          <p:cNvSpPr>
            <a:spLocks noGrp="1"/>
          </p:cNvSpPr>
          <p:nvPr>
            <p:ph type="body" sz="quarter" idx="41"/>
          </p:nvPr>
        </p:nvSpPr>
        <p:spPr>
          <a:xfrm>
            <a:off x="0" y="1005381"/>
            <a:ext cx="12192000" cy="4193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74" name="Right Arrow 3">
            <a:extLst>
              <a:ext uri="{FF2B5EF4-FFF2-40B4-BE49-F238E27FC236}">
                <a16:creationId xmlns:a16="http://schemas.microsoft.com/office/drawing/2014/main" id="{E55F9C46-A8C3-43F6-89FB-B2CF897A6830}"/>
              </a:ext>
            </a:extLst>
          </p:cNvPr>
          <p:cNvSpPr/>
          <p:nvPr/>
        </p:nvSpPr>
        <p:spPr>
          <a:xfrm>
            <a:off x="85934" y="1454186"/>
            <a:ext cx="5934859" cy="4666480"/>
          </a:xfrm>
          <a:prstGeom prst="rightArrow">
            <a:avLst>
              <a:gd name="adj1" fmla="val 73994"/>
              <a:gd name="adj2" fmla="val 38003"/>
            </a:avLst>
          </a:pr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5" name="Rounded Rectangle 4">
            <a:extLst>
              <a:ext uri="{FF2B5EF4-FFF2-40B4-BE49-F238E27FC236}">
                <a16:creationId xmlns:a16="http://schemas.microsoft.com/office/drawing/2014/main" id="{C1C7D177-0BFA-4E0C-A432-713EC983674A}"/>
              </a:ext>
            </a:extLst>
          </p:cNvPr>
          <p:cNvSpPr/>
          <p:nvPr/>
        </p:nvSpPr>
        <p:spPr>
          <a:xfrm>
            <a:off x="6096000" y="1499120"/>
            <a:ext cx="5942499" cy="5032309"/>
          </a:xfrm>
          <a:prstGeom prst="roundRect">
            <a:avLst>
              <a:gd name="adj" fmla="val 104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6" name="Rounded Rectangle 11">
            <a:extLst>
              <a:ext uri="{FF2B5EF4-FFF2-40B4-BE49-F238E27FC236}">
                <a16:creationId xmlns:a16="http://schemas.microsoft.com/office/drawing/2014/main" id="{0DDDE205-30B0-4F4A-98A0-25DDA1B34D51}"/>
              </a:ext>
            </a:extLst>
          </p:cNvPr>
          <p:cNvSpPr/>
          <p:nvPr/>
        </p:nvSpPr>
        <p:spPr>
          <a:xfrm>
            <a:off x="6666980" y="2807758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1179" y="769158"/>
                </a:lnTo>
                <a:lnTo>
                  <a:pt x="401179" y="890316"/>
                </a:lnTo>
                <a:lnTo>
                  <a:pt x="643495" y="648000"/>
                </a:lnTo>
                <a:lnTo>
                  <a:pt x="401179" y="405684"/>
                </a:lnTo>
                <a:lnTo>
                  <a:pt x="401179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7" name="Rounded Rectangle 13">
            <a:extLst>
              <a:ext uri="{FF2B5EF4-FFF2-40B4-BE49-F238E27FC236}">
                <a16:creationId xmlns:a16="http://schemas.microsoft.com/office/drawing/2014/main" id="{8ABFEC12-0AA7-421E-9658-8A92B893E6BA}"/>
              </a:ext>
            </a:extLst>
          </p:cNvPr>
          <p:cNvSpPr/>
          <p:nvPr/>
        </p:nvSpPr>
        <p:spPr>
          <a:xfrm>
            <a:off x="6673956" y="4084881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5756" y="769158"/>
                </a:lnTo>
                <a:lnTo>
                  <a:pt x="405756" y="890316"/>
                </a:lnTo>
                <a:lnTo>
                  <a:pt x="648072" y="648000"/>
                </a:lnTo>
                <a:lnTo>
                  <a:pt x="405756" y="405684"/>
                </a:lnTo>
                <a:lnTo>
                  <a:pt x="405756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78" name="Rounded Rectangle 14">
            <a:extLst>
              <a:ext uri="{FF2B5EF4-FFF2-40B4-BE49-F238E27FC236}">
                <a16:creationId xmlns:a16="http://schemas.microsoft.com/office/drawing/2014/main" id="{B7FDBF27-81F7-4735-8329-3C116EBBE482}"/>
              </a:ext>
            </a:extLst>
          </p:cNvPr>
          <p:cNvSpPr/>
          <p:nvPr/>
        </p:nvSpPr>
        <p:spPr>
          <a:xfrm>
            <a:off x="6666980" y="5355547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5756" y="769158"/>
                </a:lnTo>
                <a:lnTo>
                  <a:pt x="405756" y="890316"/>
                </a:lnTo>
                <a:lnTo>
                  <a:pt x="648072" y="648000"/>
                </a:lnTo>
                <a:lnTo>
                  <a:pt x="405756" y="405684"/>
                </a:lnTo>
                <a:lnTo>
                  <a:pt x="405756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81" name="TextBox 480">
            <a:extLst>
              <a:ext uri="{FF2B5EF4-FFF2-40B4-BE49-F238E27FC236}">
                <a16:creationId xmlns:a16="http://schemas.microsoft.com/office/drawing/2014/main" id="{1DC34B9B-C8EF-4123-8371-3F636387C14A}"/>
              </a:ext>
            </a:extLst>
          </p:cNvPr>
          <p:cNvSpPr txBox="1"/>
          <p:nvPr/>
        </p:nvSpPr>
        <p:spPr>
          <a:xfrm>
            <a:off x="7584364" y="3081065"/>
            <a:ext cx="3865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dirty="0" smtClean="0">
                <a:solidFill>
                  <a:prstClr val="white"/>
                </a:solidFill>
                <a:latin typeface="+mj-lt"/>
                <a:cs typeface="Arial" pitchFamily="34" charset="0"/>
              </a:rPr>
              <a:t>Filtration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  <p:sp>
        <p:nvSpPr>
          <p:cNvPr id="484" name="TextBox 483">
            <a:extLst>
              <a:ext uri="{FF2B5EF4-FFF2-40B4-BE49-F238E27FC236}">
                <a16:creationId xmlns:a16="http://schemas.microsoft.com/office/drawing/2014/main" id="{50A111B3-2FBE-4FDC-A070-95B2027CA18B}"/>
              </a:ext>
            </a:extLst>
          </p:cNvPr>
          <p:cNvSpPr txBox="1"/>
          <p:nvPr/>
        </p:nvSpPr>
        <p:spPr>
          <a:xfrm>
            <a:off x="7584363" y="4397010"/>
            <a:ext cx="3865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sz="2400" b="1" dirty="0" smtClean="0">
                <a:solidFill>
                  <a:prstClr val="white"/>
                </a:solidFill>
                <a:cs typeface="Arial" pitchFamily="34" charset="0"/>
              </a:rPr>
              <a:t>Feature Extraction</a:t>
            </a:r>
            <a:endParaRPr lang="ko-KR" altLang="en-US" sz="2400" b="1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0ACDBFED-35D8-4898-9ABB-36E12BE9C15A}"/>
              </a:ext>
            </a:extLst>
          </p:cNvPr>
          <p:cNvSpPr txBox="1"/>
          <p:nvPr/>
        </p:nvSpPr>
        <p:spPr>
          <a:xfrm>
            <a:off x="7584363" y="5653834"/>
            <a:ext cx="3865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sz="2400" b="1" dirty="0" smtClean="0">
                <a:solidFill>
                  <a:prstClr val="white"/>
                </a:solidFill>
                <a:cs typeface="Arial" pitchFamily="34" charset="0"/>
              </a:rPr>
              <a:t>Prediction From Model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88" t="21094" r="16859" b="20716"/>
          <a:stretch/>
        </p:blipFill>
        <p:spPr>
          <a:xfrm rot="5400000">
            <a:off x="2204768" y="3632419"/>
            <a:ext cx="1550179" cy="214975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" t="13473" r="28910" b="6439"/>
          <a:stretch/>
        </p:blipFill>
        <p:spPr>
          <a:xfrm rot="5400000">
            <a:off x="140287" y="2155504"/>
            <a:ext cx="1826467" cy="1694619"/>
          </a:xfrm>
          <a:prstGeom prst="rect">
            <a:avLst/>
          </a:prstGeom>
        </p:spPr>
      </p:pic>
      <p:pic>
        <p:nvPicPr>
          <p:cNvPr id="27" name="Picture 26" title="Wrist Extension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1" t="137" r="24000" b="5894"/>
          <a:stretch/>
        </p:blipFill>
        <p:spPr>
          <a:xfrm rot="5400000">
            <a:off x="2071787" y="1933100"/>
            <a:ext cx="1841678" cy="212421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13" t="19633" r="32743" b="19051"/>
          <a:stretch/>
        </p:blipFill>
        <p:spPr>
          <a:xfrm rot="5400000">
            <a:off x="297243" y="3845147"/>
            <a:ext cx="1550178" cy="172429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934" y="3423455"/>
            <a:ext cx="189881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E62601"/>
                </a:solidFill>
                <a:effectLst/>
                <a:uLnTx/>
                <a:uFillTx/>
                <a:latin typeface="Arial"/>
                <a:cs typeface="Arial" pitchFamily="34" charset="0"/>
              </a:rPr>
              <a:t>1-Finger 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E62601"/>
                </a:solidFill>
                <a:effectLst/>
                <a:uLnTx/>
                <a:uFillTx/>
                <a:latin typeface="Arial"/>
                <a:cs typeface="Arial" pitchFamily="34" charset="0"/>
              </a:rPr>
              <a:t>Spread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E62601"/>
              </a:solidFill>
              <a:effectLst/>
              <a:uLnTx/>
              <a:uFillTx/>
              <a:latin typeface="Arial"/>
              <a:cs typeface="Arial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68975" y="3521185"/>
            <a:ext cx="19153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"/>
                <a:cs typeface="Arial" pitchFamily="34" charset="0"/>
              </a:rPr>
              <a:t>2-Wrist Extension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1497" y="4953275"/>
            <a:ext cx="1984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dirty="0">
                <a:solidFill>
                  <a:srgbClr val="002060"/>
                </a:solidFill>
                <a:latin typeface="Arial"/>
                <a:cs typeface="Arial" pitchFamily="34" charset="0"/>
              </a:rPr>
              <a:t>3</a:t>
            </a: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/>
                <a:cs typeface="Arial" pitchFamily="34" charset="0"/>
              </a:rPr>
              <a:t>-Wrist 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rial"/>
                <a:cs typeface="Arial" pitchFamily="34" charset="0"/>
              </a:rPr>
              <a:t>Ulnar Deviation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31229" y="5143830"/>
            <a:ext cx="811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208A7"/>
                </a:solidFill>
                <a:effectLst/>
                <a:uLnTx/>
                <a:uFillTx/>
                <a:latin typeface="Arial"/>
                <a:cs typeface="Arial" pitchFamily="34" charset="0"/>
              </a:rPr>
              <a:t>0-Rest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208A7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8832709" y="3789744"/>
            <a:ext cx="469079" cy="4255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/>
          <p:cNvSpPr/>
          <p:nvPr/>
        </p:nvSpPr>
        <p:spPr>
          <a:xfrm>
            <a:off x="8832709" y="5131620"/>
            <a:ext cx="469080" cy="447854"/>
          </a:xfrm>
          <a:prstGeom prst="down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11">
            <a:extLst>
              <a:ext uri="{FF2B5EF4-FFF2-40B4-BE49-F238E27FC236}">
                <a16:creationId xmlns:a16="http://schemas.microsoft.com/office/drawing/2014/main" id="{0DDDE205-30B0-4F4A-98A0-25DDA1B34D51}"/>
              </a:ext>
            </a:extLst>
          </p:cNvPr>
          <p:cNvSpPr/>
          <p:nvPr/>
        </p:nvSpPr>
        <p:spPr>
          <a:xfrm>
            <a:off x="6666980" y="1533864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1179" y="769158"/>
                </a:lnTo>
                <a:lnTo>
                  <a:pt x="401179" y="890316"/>
                </a:lnTo>
                <a:lnTo>
                  <a:pt x="643495" y="648000"/>
                </a:lnTo>
                <a:lnTo>
                  <a:pt x="401179" y="405684"/>
                </a:lnTo>
                <a:lnTo>
                  <a:pt x="401179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30" name="Down Arrow 29"/>
          <p:cNvSpPr/>
          <p:nvPr/>
        </p:nvSpPr>
        <p:spPr>
          <a:xfrm>
            <a:off x="8832709" y="2426328"/>
            <a:ext cx="469079" cy="425506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C34B9B-C8EF-4123-8371-3F636387C14A}"/>
              </a:ext>
            </a:extLst>
          </p:cNvPr>
          <p:cNvSpPr txBox="1"/>
          <p:nvPr/>
        </p:nvSpPr>
        <p:spPr>
          <a:xfrm>
            <a:off x="7584363" y="1790968"/>
            <a:ext cx="3865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b="1" noProof="0" dirty="0" smtClean="0">
                <a:solidFill>
                  <a:prstClr val="white"/>
                </a:solidFill>
                <a:latin typeface="+mj-lt"/>
                <a:cs typeface="Arial" pitchFamily="34" charset="0"/>
              </a:rPr>
              <a:t>Window From Stream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04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Vision in Real-time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865913"/>
          </a:xfrm>
        </p:spPr>
        <p:txBody>
          <a:bodyPr/>
          <a:lstStyle/>
          <a:p>
            <a:r>
              <a:rPr lang="en-US" dirty="0" smtClean="0"/>
              <a:t>Camera Acquisition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53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rtl="0"/>
            <a:r>
              <a:rPr lang="en-US" dirty="0"/>
              <a:t>GP sponsor:  </a:t>
            </a:r>
            <a:r>
              <a:rPr lang="en-US" dirty="0" err="1"/>
              <a:t>IHub</a:t>
            </a:r>
            <a:r>
              <a:rPr lang="en-US" dirty="0"/>
              <a:t> 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922" y="2996952"/>
            <a:ext cx="2810159" cy="1734666"/>
          </a:xfrm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1694" y="2362109"/>
            <a:ext cx="5724636" cy="3318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558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Vision 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Computer Vision Real-time Module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748" y="3283527"/>
            <a:ext cx="4359252" cy="30251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3315795"/>
            <a:ext cx="4313145" cy="296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11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Graphical User Interface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74" y="1129899"/>
            <a:ext cx="10733314" cy="572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1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CV module:</a:t>
            </a:r>
          </a:p>
          <a:p>
            <a:pPr marL="0" indent="0">
              <a:buNone/>
            </a:pPr>
            <a:r>
              <a:rPr lang="en-US" dirty="0" smtClean="0"/>
              <a:t> &gt; Zooming effect.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&gt; Multilayered network.</a:t>
            </a:r>
          </a:p>
          <a:p>
            <a:endParaRPr lang="en-US" dirty="0"/>
          </a:p>
          <a:p>
            <a:r>
              <a:rPr lang="en-US" dirty="0" smtClean="0"/>
              <a:t>System functionality: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&gt; Add proportional control.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&gt; Add feedback loop.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40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Gained skills</a:t>
            </a:r>
            <a:endParaRPr lang="ar-E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dirty="0" smtClean="0"/>
              <a:t>Project management:</a:t>
            </a:r>
          </a:p>
          <a:p>
            <a:pPr marL="0" indent="0">
              <a:buNone/>
            </a:pPr>
            <a:r>
              <a:rPr lang="en-US" dirty="0" smtClean="0"/>
              <a:t>    &gt; Time management, teamwork, cost management … etc.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&gt; Research and guided self learning.</a:t>
            </a:r>
          </a:p>
          <a:p>
            <a:pPr algn="l" rtl="0"/>
            <a:r>
              <a:rPr lang="en-US" dirty="0" smtClean="0"/>
              <a:t>Professional </a:t>
            </a:r>
            <a:r>
              <a:rPr lang="en-US" dirty="0"/>
              <a:t>programming</a:t>
            </a:r>
            <a:r>
              <a:rPr lang="en-US" dirty="0" smtClean="0"/>
              <a:t>.</a:t>
            </a:r>
          </a:p>
          <a:p>
            <a:pPr algn="l" rtl="0"/>
            <a:r>
              <a:rPr lang="en-US" dirty="0" smtClean="0"/>
              <a:t>Data science and engineering.</a:t>
            </a:r>
          </a:p>
          <a:p>
            <a:pPr algn="l" rtl="0"/>
            <a:r>
              <a:rPr lang="en-US" dirty="0"/>
              <a:t>Working within a multidisciplinary environment.</a:t>
            </a:r>
          </a:p>
          <a:p>
            <a:pPr algn="l" rtl="0"/>
            <a:endParaRPr lang="en-US" dirty="0"/>
          </a:p>
          <a:p>
            <a:pPr algn="l" rtl="0"/>
            <a:endParaRPr lang="ar-EG" dirty="0"/>
          </a:p>
        </p:txBody>
      </p:sp>
    </p:spTree>
    <p:extLst>
      <p:ext uri="{BB962C8B-B14F-4D97-AF65-F5344CB8AC3E}">
        <p14:creationId xmlns:p14="http://schemas.microsoft.com/office/powerpoint/2010/main" val="3743258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Team Contribution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6685506"/>
              </p:ext>
            </p:extLst>
          </p:nvPr>
        </p:nvGraphicFramePr>
        <p:xfrm>
          <a:off x="1737360" y="1136467"/>
          <a:ext cx="8473440" cy="54522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4735">
                  <a:extLst>
                    <a:ext uri="{9D8B030D-6E8A-4147-A177-3AD203B41FA5}">
                      <a16:colId xmlns:a16="http://schemas.microsoft.com/office/drawing/2014/main" val="1656906692"/>
                    </a:ext>
                  </a:extLst>
                </a:gridCol>
                <a:gridCol w="1304641">
                  <a:extLst>
                    <a:ext uri="{9D8B030D-6E8A-4147-A177-3AD203B41FA5}">
                      <a16:colId xmlns:a16="http://schemas.microsoft.com/office/drawing/2014/main" val="449807344"/>
                    </a:ext>
                  </a:extLst>
                </a:gridCol>
                <a:gridCol w="1694688">
                  <a:extLst>
                    <a:ext uri="{9D8B030D-6E8A-4147-A177-3AD203B41FA5}">
                      <a16:colId xmlns:a16="http://schemas.microsoft.com/office/drawing/2014/main" val="3551614608"/>
                    </a:ext>
                  </a:extLst>
                </a:gridCol>
                <a:gridCol w="1694688">
                  <a:extLst>
                    <a:ext uri="{9D8B030D-6E8A-4147-A177-3AD203B41FA5}">
                      <a16:colId xmlns:a16="http://schemas.microsoft.com/office/drawing/2014/main" val="695440707"/>
                    </a:ext>
                  </a:extLst>
                </a:gridCol>
                <a:gridCol w="1694688">
                  <a:extLst>
                    <a:ext uri="{9D8B030D-6E8A-4147-A177-3AD203B41FA5}">
                      <a16:colId xmlns:a16="http://schemas.microsoft.com/office/drawing/2014/main" val="546761996"/>
                    </a:ext>
                  </a:extLst>
                </a:gridCol>
              </a:tblGrid>
              <a:tr h="38455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Hamza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Ghadir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Hanna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Mostafa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214763"/>
                  </a:ext>
                </a:extLst>
              </a:tr>
              <a:tr h="663757">
                <a:tc>
                  <a:txBody>
                    <a:bodyPr/>
                    <a:lstStyle/>
                    <a:p>
                      <a:r>
                        <a:rPr lang="en-US" dirty="0" smtClean="0"/>
                        <a:t>Research</a:t>
                      </a:r>
                      <a:r>
                        <a:rPr lang="en-US" baseline="0" dirty="0" smtClean="0"/>
                        <a:t> and Reading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0697705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EMG Module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033212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CV Module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221568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Integration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850444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Real-Time 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100817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Result Visualization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365212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Troubleshooting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421052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IHub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0803769"/>
                  </a:ext>
                </a:extLst>
              </a:tr>
              <a:tr h="663757">
                <a:tc>
                  <a:txBody>
                    <a:bodyPr/>
                    <a:lstStyle/>
                    <a:p>
                      <a:r>
                        <a:rPr lang="en-US" dirty="0" smtClean="0"/>
                        <a:t>External Communication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952246"/>
                  </a:ext>
                </a:extLst>
              </a:tr>
              <a:tr h="6637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GUI &amp; EMG Acquisition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099845"/>
                  </a:ext>
                </a:extLst>
              </a:tr>
              <a:tr h="384558">
                <a:tc>
                  <a:txBody>
                    <a:bodyPr/>
                    <a:lstStyle/>
                    <a:p>
                      <a:r>
                        <a:rPr lang="en-US" dirty="0" smtClean="0"/>
                        <a:t>Documentation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7582982"/>
                  </a:ext>
                </a:extLst>
              </a:tr>
            </a:tbl>
          </a:graphicData>
        </a:graphic>
      </p:graphicFrame>
      <p:sp>
        <p:nvSpPr>
          <p:cNvPr id="3" name="5-Point Star 2"/>
          <p:cNvSpPr/>
          <p:nvPr/>
        </p:nvSpPr>
        <p:spPr>
          <a:xfrm>
            <a:off x="4073236" y="1704108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5-Point Star 4"/>
          <p:cNvSpPr/>
          <p:nvPr/>
        </p:nvSpPr>
        <p:spPr>
          <a:xfrm>
            <a:off x="5472545" y="1704108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5-Point Star 6"/>
          <p:cNvSpPr/>
          <p:nvPr/>
        </p:nvSpPr>
        <p:spPr>
          <a:xfrm>
            <a:off x="8631381" y="1704108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5-Point Star 7"/>
          <p:cNvSpPr/>
          <p:nvPr/>
        </p:nvSpPr>
        <p:spPr>
          <a:xfrm>
            <a:off x="4073236" y="2237507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5-Point Star 8"/>
          <p:cNvSpPr/>
          <p:nvPr/>
        </p:nvSpPr>
        <p:spPr>
          <a:xfrm>
            <a:off x="4073236" y="2639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5-Point Star 9"/>
          <p:cNvSpPr/>
          <p:nvPr/>
        </p:nvSpPr>
        <p:spPr>
          <a:xfrm>
            <a:off x="5472545" y="2639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5-Point Star 10"/>
          <p:cNvSpPr/>
          <p:nvPr/>
        </p:nvSpPr>
        <p:spPr>
          <a:xfrm>
            <a:off x="8603672" y="223750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5-Point Star 11"/>
          <p:cNvSpPr/>
          <p:nvPr/>
        </p:nvSpPr>
        <p:spPr>
          <a:xfrm>
            <a:off x="5472545" y="3013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5-Point Star 12"/>
          <p:cNvSpPr/>
          <p:nvPr/>
        </p:nvSpPr>
        <p:spPr>
          <a:xfrm>
            <a:off x="6968836" y="3013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5-Point Star 13"/>
          <p:cNvSpPr/>
          <p:nvPr/>
        </p:nvSpPr>
        <p:spPr>
          <a:xfrm>
            <a:off x="6968836" y="3415137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5-Point Star 14"/>
          <p:cNvSpPr/>
          <p:nvPr/>
        </p:nvSpPr>
        <p:spPr>
          <a:xfrm>
            <a:off x="8582891" y="3415137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5-Point Star 15"/>
          <p:cNvSpPr/>
          <p:nvPr/>
        </p:nvSpPr>
        <p:spPr>
          <a:xfrm>
            <a:off x="4100945" y="3789210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5-Point Star 16"/>
          <p:cNvSpPr/>
          <p:nvPr/>
        </p:nvSpPr>
        <p:spPr>
          <a:xfrm>
            <a:off x="8603672" y="3789210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5-Point Star 17"/>
          <p:cNvSpPr/>
          <p:nvPr/>
        </p:nvSpPr>
        <p:spPr>
          <a:xfrm>
            <a:off x="5472545" y="4163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5-Point Star 18"/>
          <p:cNvSpPr/>
          <p:nvPr/>
        </p:nvSpPr>
        <p:spPr>
          <a:xfrm>
            <a:off x="6968836" y="4163283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5-Point Star 19"/>
          <p:cNvSpPr/>
          <p:nvPr/>
        </p:nvSpPr>
        <p:spPr>
          <a:xfrm>
            <a:off x="4100945" y="4537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5-Point Star 20"/>
          <p:cNvSpPr/>
          <p:nvPr/>
        </p:nvSpPr>
        <p:spPr>
          <a:xfrm>
            <a:off x="5472545" y="4537356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5-Point Star 21"/>
          <p:cNvSpPr/>
          <p:nvPr/>
        </p:nvSpPr>
        <p:spPr>
          <a:xfrm>
            <a:off x="6968836" y="4537355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5-Point Star 22"/>
          <p:cNvSpPr/>
          <p:nvPr/>
        </p:nvSpPr>
        <p:spPr>
          <a:xfrm>
            <a:off x="8631381" y="4537354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5-Point Star 23"/>
          <p:cNvSpPr/>
          <p:nvPr/>
        </p:nvSpPr>
        <p:spPr>
          <a:xfrm>
            <a:off x="5472545" y="5098465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5-Point Star 24"/>
          <p:cNvSpPr/>
          <p:nvPr/>
        </p:nvSpPr>
        <p:spPr>
          <a:xfrm>
            <a:off x="6968836" y="5541809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5-Point Star 25"/>
          <p:cNvSpPr/>
          <p:nvPr/>
        </p:nvSpPr>
        <p:spPr>
          <a:xfrm>
            <a:off x="4073236" y="5915882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5-Point Star 26"/>
          <p:cNvSpPr/>
          <p:nvPr/>
        </p:nvSpPr>
        <p:spPr>
          <a:xfrm>
            <a:off x="5472545" y="5895099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5-Point Star 27"/>
          <p:cNvSpPr/>
          <p:nvPr/>
        </p:nvSpPr>
        <p:spPr>
          <a:xfrm>
            <a:off x="6975764" y="5915882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5-Point Star 28"/>
          <p:cNvSpPr/>
          <p:nvPr/>
        </p:nvSpPr>
        <p:spPr>
          <a:xfrm>
            <a:off x="8603672" y="5915881"/>
            <a:ext cx="374074" cy="37407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676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 </a:t>
            </a:r>
            <a:r>
              <a:rPr lang="en-US" dirty="0" smtClean="0">
                <a:sym typeface="Wingdings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577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	 Problem definition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0" y="1676401"/>
            <a:ext cx="8229600" cy="4525963"/>
          </a:xfrm>
        </p:spPr>
        <p:txBody>
          <a:bodyPr>
            <a:normAutofit fontScale="85000" lnSpcReduction="20000"/>
          </a:bodyPr>
          <a:lstStyle/>
          <a:p>
            <a:pPr algn="l" rtl="0"/>
            <a:r>
              <a:rPr lang="en-US" dirty="0"/>
              <a:t> Amputation problem and</a:t>
            </a:r>
          </a:p>
          <a:p>
            <a:pPr marL="0" indent="0">
              <a:buNone/>
            </a:pPr>
            <a:r>
              <a:rPr lang="en-US" dirty="0"/>
              <a:t>    current status.</a:t>
            </a:r>
          </a:p>
          <a:p>
            <a:pPr marL="0" indent="0">
              <a:buNone/>
            </a:pPr>
            <a:endParaRPr lang="en-US" dirty="0"/>
          </a:p>
          <a:p>
            <a:pPr algn="l" rtl="0"/>
            <a:r>
              <a:rPr lang="en-US" dirty="0" err="1"/>
              <a:t>Transradial</a:t>
            </a:r>
            <a:r>
              <a:rPr lang="en-US" dirty="0"/>
              <a:t> amputation: a story of </a:t>
            </a:r>
          </a:p>
          <a:p>
            <a:pPr marL="0" indent="0">
              <a:buNone/>
            </a:pPr>
            <a:r>
              <a:rPr lang="en-US" dirty="0"/>
              <a:t>dexterous control.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EMG:</a:t>
            </a:r>
          </a:p>
          <a:p>
            <a:pPr marL="0" indent="0">
              <a:buNone/>
            </a:pPr>
            <a:r>
              <a:rPr lang="en-US" dirty="0"/>
              <a:t>    &gt;Signal loss due to muscle atrophy.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Solution: hybrid control to</a:t>
            </a:r>
          </a:p>
          <a:p>
            <a:pPr marL="0" indent="0">
              <a:buNone/>
            </a:pPr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restore minimum function.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algn="l" rtl="0"/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2204" y="1371600"/>
            <a:ext cx="1784207" cy="449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7617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EMG commands:</a:t>
            </a:r>
          </a:p>
          <a:p>
            <a:pPr marL="0" indent="0">
              <a:buNone/>
            </a:pPr>
            <a:r>
              <a:rPr lang="en-US" dirty="0" smtClean="0"/>
              <a:t>Initiation, confirm, cancel, power off.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CV grasp types:</a:t>
            </a:r>
          </a:p>
          <a:p>
            <a:pPr marL="0" indent="0">
              <a:buNone/>
            </a:pPr>
            <a:r>
              <a:rPr lang="en-US" dirty="0" smtClean="0"/>
              <a:t>Pinch, neutral, tripod, pronated.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Prosthetic hand modes:</a:t>
            </a:r>
          </a:p>
          <a:p>
            <a:pPr marL="0" indent="0">
              <a:buNone/>
            </a:pPr>
            <a:r>
              <a:rPr lang="en-US" dirty="0" smtClean="0"/>
              <a:t>Rest, </a:t>
            </a:r>
            <a:r>
              <a:rPr lang="en-US" dirty="0" err="1"/>
              <a:t>p</a:t>
            </a:r>
            <a:r>
              <a:rPr lang="en-US" dirty="0" err="1" smtClean="0"/>
              <a:t>reshape</a:t>
            </a:r>
            <a:r>
              <a:rPr lang="en-US" dirty="0" smtClean="0"/>
              <a:t>, grasp, release.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09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scenario</a:t>
            </a:r>
            <a:endParaRPr lang="en-US" dirty="0"/>
          </a:p>
        </p:txBody>
      </p:sp>
      <p:pic>
        <p:nvPicPr>
          <p:cNvPr id="4" name="All-seeing hand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3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94956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System design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18" y="1413164"/>
            <a:ext cx="10681855" cy="5444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0699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algorithm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490" y="1442452"/>
            <a:ext cx="10511457" cy="5415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84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algorith</a:t>
            </a:r>
            <a:r>
              <a:rPr lang="en-US" dirty="0"/>
              <a:t>m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075" y="1221798"/>
            <a:ext cx="7181850" cy="516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479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llppt-Diagram-Theme-Color-01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57687C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7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8_Office Theme">
  <a:themeElements>
    <a:clrScheme name="Allppt-Diagram-Theme-Color-0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57687C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12764</TotalTime>
  <Words>567</Words>
  <Application>Microsoft Office PowerPoint</Application>
  <PresentationFormat>Widescreen</PresentationFormat>
  <Paragraphs>203</Paragraphs>
  <Slides>35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35</vt:i4>
      </vt:variant>
    </vt:vector>
  </HeadingPairs>
  <TitlesOfParts>
    <vt:vector size="48" baseType="lpstr">
      <vt:lpstr>맑은 고딕</vt:lpstr>
      <vt:lpstr>Adobe Garamond Pro Bold</vt:lpstr>
      <vt:lpstr>Arial</vt:lpstr>
      <vt:lpstr>Arial Unicode MS</vt:lpstr>
      <vt:lpstr>Calibri</vt:lpstr>
      <vt:lpstr>Times New Roman</vt:lpstr>
      <vt:lpstr>Wingdings</vt:lpstr>
      <vt:lpstr>Office Theme</vt:lpstr>
      <vt:lpstr>4_Office Theme</vt:lpstr>
      <vt:lpstr>5_Office Theme</vt:lpstr>
      <vt:lpstr>6_Office Theme</vt:lpstr>
      <vt:lpstr>7_Office Theme</vt:lpstr>
      <vt:lpstr>8_Office Theme</vt:lpstr>
      <vt:lpstr>Computer Vision and Neural Machine Interface for Upper Limb Prostheses</vt:lpstr>
      <vt:lpstr>Agenda</vt:lpstr>
      <vt:lpstr>GP sponsor:  IHub  </vt:lpstr>
      <vt:lpstr>  Problem definition</vt:lpstr>
      <vt:lpstr>System parameters</vt:lpstr>
      <vt:lpstr>Action scenario</vt:lpstr>
      <vt:lpstr>System design</vt:lpstr>
      <vt:lpstr>Integration algorithm</vt:lpstr>
      <vt:lpstr>Integration algorithm</vt:lpstr>
      <vt:lpstr>EMG Module</vt:lpstr>
      <vt:lpstr> EMG Module: Block diagram </vt:lpstr>
      <vt:lpstr>EMG Module: Dataset</vt:lpstr>
      <vt:lpstr>EMG Module: Methodology</vt:lpstr>
      <vt:lpstr>EMG Module: Feature Extraction</vt:lpstr>
      <vt:lpstr> EMG Module: Classifier </vt:lpstr>
      <vt:lpstr>EMG Module: Results</vt:lpstr>
      <vt:lpstr>CV Module</vt:lpstr>
      <vt:lpstr>CV Module: Methodology</vt:lpstr>
      <vt:lpstr>CV Module: ALOI Dataset</vt:lpstr>
      <vt:lpstr>CV Module: ALOI Dataset</vt:lpstr>
      <vt:lpstr>CV Module: Architecture</vt:lpstr>
      <vt:lpstr>CV Module: Architecture</vt:lpstr>
      <vt:lpstr>CV Module: Common Problems</vt:lpstr>
      <vt:lpstr>CV Module: Results</vt:lpstr>
      <vt:lpstr>Real-time System</vt:lpstr>
      <vt:lpstr>System Implementation</vt:lpstr>
      <vt:lpstr>EMG Acquisition in Real-time  </vt:lpstr>
      <vt:lpstr>EMG Classifier in Real-time</vt:lpstr>
      <vt:lpstr>Computer Vision in Real-time </vt:lpstr>
      <vt:lpstr>Computer Vision Results</vt:lpstr>
      <vt:lpstr>System Graphical User Interface</vt:lpstr>
      <vt:lpstr>Future sight</vt:lpstr>
      <vt:lpstr>Gained skills</vt:lpstr>
      <vt:lpstr>Team Contribution</vt:lpstr>
      <vt:lpstr>Thank you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Hanna Nabil</cp:lastModifiedBy>
  <cp:revision>55</cp:revision>
  <dcterms:created xsi:type="dcterms:W3CDTF">2018-02-18T19:39:47Z</dcterms:created>
  <dcterms:modified xsi:type="dcterms:W3CDTF">2018-07-17T16:27:41Z</dcterms:modified>
</cp:coreProperties>
</file>

<file path=docProps/thumbnail.jpeg>
</file>